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8288000" cy="10287000"/>
  <p:notesSz cx="6858000" cy="9144000"/>
  <p:embeddedFontLst>
    <p:embeddedFont>
      <p:font typeface="210 옥탑방" panose="020B0600000101010101" charset="-127"/>
      <p:regular r:id="rId10"/>
    </p:embeddedFont>
    <p:embeddedFont>
      <p:font typeface="Arial Bold" panose="020B0704020202020204" pitchFamily="34" charset="0"/>
      <p:regular r:id="rId11"/>
      <p:bold r:id="rId12"/>
    </p:embeddedFont>
    <p:embeddedFont>
      <p:font typeface="Arimo" panose="020B0600000101010101" charset="0"/>
      <p:regular r:id="rId13"/>
    </p:embeddedFont>
    <p:embeddedFont>
      <p:font typeface="Arimo Bold" panose="020B0600000101010101" charset="0"/>
      <p:regular r:id="rId14"/>
    </p:embeddedFont>
    <p:embeddedFont>
      <p:font typeface="Mandali" panose="020B0600000101010101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69" d="100"/>
          <a:sy n="69" d="100"/>
        </p:scale>
        <p:origin x="834" y="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12.05.2025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 dirty="0" err="1"/>
              <a:t>함수</a:t>
            </a:r>
            <a:r>
              <a:rPr lang="en-US" dirty="0"/>
              <a:t> </a:t>
            </a:r>
            <a:r>
              <a:rPr lang="en-US" dirty="0" err="1"/>
              <a:t>내에서</a:t>
            </a:r>
            <a:r>
              <a:rPr lang="en-US" dirty="0"/>
              <a:t> </a:t>
            </a:r>
            <a:r>
              <a:rPr lang="en-US" dirty="0" err="1"/>
              <a:t>주요</a:t>
            </a:r>
            <a:r>
              <a:rPr lang="en-US" dirty="0"/>
              <a:t> </a:t>
            </a:r>
            <a:r>
              <a:rPr lang="en-US" dirty="0" err="1"/>
              <a:t>코드만</a:t>
            </a:r>
            <a:r>
              <a:rPr lang="en-US" dirty="0"/>
              <a:t> </a:t>
            </a:r>
            <a:r>
              <a:rPr lang="en-US" dirty="0" err="1"/>
              <a:t>가져옴</a:t>
            </a:r>
            <a:r>
              <a:rPr lang="en-US" dirty="0"/>
              <a:t>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7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11.png"/><Relationship Id="rId12" Type="http://schemas.openxmlformats.org/officeDocument/2006/relationships/image" Target="../media/image14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11" Type="http://schemas.openxmlformats.org/officeDocument/2006/relationships/image" Target="../media/image13.png"/><Relationship Id="rId5" Type="http://schemas.openxmlformats.org/officeDocument/2006/relationships/image" Target="../media/image9.png"/><Relationship Id="rId10" Type="http://schemas.openxmlformats.org/officeDocument/2006/relationships/image" Target="../media/image7.svg"/><Relationship Id="rId4" Type="http://schemas.openxmlformats.org/officeDocument/2006/relationships/image" Target="../media/image8.png"/><Relationship Id="rId9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23812" y="22862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674419" y="604448"/>
            <a:ext cx="1602057" cy="364862"/>
          </a:xfrm>
          <a:custGeom>
            <a:avLst/>
            <a:gdLst/>
            <a:ahLst/>
            <a:cxnLst/>
            <a:rect l="l" t="t" r="r" b="b"/>
            <a:pathLst>
              <a:path w="1602057" h="364862">
                <a:moveTo>
                  <a:pt x="0" y="0"/>
                </a:moveTo>
                <a:lnTo>
                  <a:pt x="1602057" y="0"/>
                </a:lnTo>
                <a:lnTo>
                  <a:pt x="1602057" y="364861"/>
                </a:lnTo>
                <a:lnTo>
                  <a:pt x="0" y="36486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914"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14648873" y="9502968"/>
            <a:ext cx="3341048" cy="659805"/>
            <a:chOff x="0" y="0"/>
            <a:chExt cx="4454730" cy="87974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4454730" cy="879740"/>
            </a:xfrm>
            <a:custGeom>
              <a:avLst/>
              <a:gdLst/>
              <a:ahLst/>
              <a:cxnLst/>
              <a:rect l="l" t="t" r="r" b="b"/>
              <a:pathLst>
                <a:path w="4454730" h="879740">
                  <a:moveTo>
                    <a:pt x="0" y="0"/>
                  </a:moveTo>
                  <a:lnTo>
                    <a:pt x="4454730" y="0"/>
                  </a:lnTo>
                  <a:lnTo>
                    <a:pt x="4454730" y="879740"/>
                  </a:lnTo>
                  <a:lnTo>
                    <a:pt x="0" y="87974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9525"/>
              <a:ext cx="4454730" cy="87021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2879"/>
                </a:lnSpc>
              </a:pPr>
              <a:r>
                <a:rPr lang="en-US" sz="2400" spc="9">
                  <a:solidFill>
                    <a:srgbClr val="FFFFFF"/>
                  </a:solidFill>
                  <a:latin typeface="Mandali"/>
                  <a:ea typeface="Mandali"/>
                  <a:cs typeface="Mandali"/>
                  <a:sym typeface="Mandali"/>
                </a:rPr>
                <a:t>Make it possible</a:t>
              </a:r>
            </a:p>
          </p:txBody>
        </p:sp>
      </p:grpSp>
      <p:sp>
        <p:nvSpPr>
          <p:cNvPr id="7" name="Freeform 7" descr="텍스트, 클립아트이(가) 표시된 사진  자동 생성된 설명"/>
          <p:cNvSpPr/>
          <p:nvPr/>
        </p:nvSpPr>
        <p:spPr>
          <a:xfrm>
            <a:off x="14866446" y="8743950"/>
            <a:ext cx="2891330" cy="759018"/>
          </a:xfrm>
          <a:custGeom>
            <a:avLst/>
            <a:gdLst/>
            <a:ahLst/>
            <a:cxnLst/>
            <a:rect l="l" t="t" r="r" b="b"/>
            <a:pathLst>
              <a:path w="2891330" h="759018">
                <a:moveTo>
                  <a:pt x="0" y="0"/>
                </a:moveTo>
                <a:lnTo>
                  <a:pt x="2891330" y="0"/>
                </a:lnTo>
                <a:lnTo>
                  <a:pt x="2891330" y="759018"/>
                </a:lnTo>
                <a:lnTo>
                  <a:pt x="0" y="75901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940" r="-940"/>
            </a:stretch>
          </a:blipFill>
        </p:spPr>
      </p:sp>
      <p:sp>
        <p:nvSpPr>
          <p:cNvPr id="8" name="AutoShape 8"/>
          <p:cNvSpPr/>
          <p:nvPr/>
        </p:nvSpPr>
        <p:spPr>
          <a:xfrm>
            <a:off x="1250445" y="3390900"/>
            <a:ext cx="0" cy="1752600"/>
          </a:xfrm>
          <a:prstGeom prst="line">
            <a:avLst/>
          </a:prstGeom>
          <a:ln w="47625" cap="rnd">
            <a:solidFill>
              <a:srgbClr val="02BDB6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9" name="Group 9"/>
          <p:cNvGrpSpPr/>
          <p:nvPr/>
        </p:nvGrpSpPr>
        <p:grpSpPr>
          <a:xfrm>
            <a:off x="1475448" y="3335926"/>
            <a:ext cx="12368553" cy="2101533"/>
            <a:chOff x="0" y="0"/>
            <a:chExt cx="16491404" cy="2802044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6491404" cy="2802044"/>
            </a:xfrm>
            <a:custGeom>
              <a:avLst/>
              <a:gdLst/>
              <a:ahLst/>
              <a:cxnLst/>
              <a:rect l="l" t="t" r="r" b="b"/>
              <a:pathLst>
                <a:path w="16491404" h="2802044">
                  <a:moveTo>
                    <a:pt x="0" y="0"/>
                  </a:moveTo>
                  <a:lnTo>
                    <a:pt x="16491404" y="0"/>
                  </a:lnTo>
                  <a:lnTo>
                    <a:pt x="16491404" y="2802044"/>
                  </a:lnTo>
                  <a:lnTo>
                    <a:pt x="0" y="280204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19050"/>
              <a:ext cx="16491404" cy="2821094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600"/>
                </a:lnSpc>
              </a:pPr>
              <a:r>
                <a:rPr lang="en-US" sz="3000" b="1" spc="-150">
                  <a:solidFill>
                    <a:srgbClr val="000000"/>
                  </a:solidFill>
                  <a:latin typeface="Arimo Bold"/>
                  <a:ea typeface="Arimo Bold"/>
                  <a:cs typeface="Arimo Bold"/>
                  <a:sym typeface="Arimo Bold"/>
                </a:rPr>
                <a:t>AI 개발자 트랙 미니프로젝트  2차 </a:t>
              </a:r>
            </a:p>
            <a:p>
              <a:pPr algn="l">
                <a:lnSpc>
                  <a:spcPts val="3600"/>
                </a:lnSpc>
              </a:pPr>
              <a:endParaRPr lang="en-US" sz="3000" b="1" spc="-15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endParaRPr>
            </a:p>
            <a:p>
              <a:pPr algn="l">
                <a:lnSpc>
                  <a:spcPts val="7920"/>
                </a:lnSpc>
              </a:pPr>
              <a:r>
                <a:rPr lang="en-US" sz="6600" b="1" spc="-150">
                  <a:solidFill>
                    <a:srgbClr val="000000"/>
                  </a:solidFill>
                  <a:latin typeface="Arial Bold"/>
                  <a:ea typeface="Arial Bold"/>
                  <a:cs typeface="Arial Bold"/>
                  <a:sym typeface="Arial Bold"/>
                </a:rPr>
                <a:t>AI면접관 Agent</a:t>
              </a: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475448" y="5166362"/>
            <a:ext cx="6303483" cy="973634"/>
            <a:chOff x="0" y="0"/>
            <a:chExt cx="8404644" cy="1298178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404644" cy="1298178"/>
            </a:xfrm>
            <a:custGeom>
              <a:avLst/>
              <a:gdLst/>
              <a:ahLst/>
              <a:cxnLst/>
              <a:rect l="l" t="t" r="r" b="b"/>
              <a:pathLst>
                <a:path w="8404644" h="1298178">
                  <a:moveTo>
                    <a:pt x="0" y="0"/>
                  </a:moveTo>
                  <a:lnTo>
                    <a:pt x="8404644" y="0"/>
                  </a:lnTo>
                  <a:lnTo>
                    <a:pt x="8404644" y="1298178"/>
                  </a:lnTo>
                  <a:lnTo>
                    <a:pt x="0" y="129817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19050"/>
              <a:ext cx="8404644" cy="131722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5759"/>
                </a:lnSpc>
              </a:pPr>
              <a:r>
                <a:rPr lang="en-US" sz="4800" b="1" spc="-150">
                  <a:solidFill>
                    <a:srgbClr val="1F6765"/>
                  </a:solidFill>
                  <a:latin typeface="Arimo Bold"/>
                  <a:ea typeface="Arimo Bold"/>
                  <a:cs typeface="Arimo Bold"/>
                  <a:sym typeface="Arimo Bold"/>
                </a:rPr>
                <a:t>AI 07반 22조</a:t>
              </a: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595336" y="6266257"/>
            <a:ext cx="4202878" cy="1251638"/>
            <a:chOff x="-1127479" y="-9525"/>
            <a:chExt cx="5603837" cy="1668851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4476358" cy="1659326"/>
            </a:xfrm>
            <a:custGeom>
              <a:avLst/>
              <a:gdLst/>
              <a:ahLst/>
              <a:cxnLst/>
              <a:rect l="l" t="t" r="r" b="b"/>
              <a:pathLst>
                <a:path w="4476358" h="1659326">
                  <a:moveTo>
                    <a:pt x="0" y="0"/>
                  </a:moveTo>
                  <a:lnTo>
                    <a:pt x="4476358" y="0"/>
                  </a:lnTo>
                  <a:lnTo>
                    <a:pt x="4476358" y="1659326"/>
                  </a:lnTo>
                  <a:lnTo>
                    <a:pt x="0" y="165932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-1127479" y="-9525"/>
              <a:ext cx="5200618" cy="1668851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2999"/>
                </a:lnSpc>
              </a:pPr>
              <a:r>
                <a:rPr lang="en-US" sz="2499" b="1" spc="-77" dirty="0" err="1">
                  <a:solidFill>
                    <a:srgbClr val="545454"/>
                  </a:solidFill>
                  <a:latin typeface="Arimo" panose="020B0600000101010101" charset="0"/>
                  <a:ea typeface="Arimo" panose="020B0600000101010101" charset="0"/>
                  <a:cs typeface="Arimo" panose="020B0600000101010101" charset="0"/>
                  <a:sym typeface="Arimo Bold"/>
                </a:rPr>
                <a:t>조장</a:t>
              </a:r>
              <a:r>
                <a:rPr lang="en-US" sz="2499" b="1" spc="-77" dirty="0">
                  <a:solidFill>
                    <a:srgbClr val="545454"/>
                  </a:solidFill>
                  <a:latin typeface="Arimo" panose="020B0600000101010101" charset="0"/>
                  <a:ea typeface="Arimo" panose="020B0600000101010101" charset="0"/>
                  <a:cs typeface="Arimo" panose="020B0600000101010101" charset="0"/>
                  <a:sym typeface="Arimo Bold"/>
                </a:rPr>
                <a:t> : </a:t>
              </a:r>
              <a:r>
                <a:rPr lang="en-US" sz="2499" b="1" spc="-77" dirty="0" err="1">
                  <a:solidFill>
                    <a:srgbClr val="545454"/>
                  </a:solidFill>
                  <a:latin typeface="Arimo" panose="020B0600000101010101" charset="0"/>
                  <a:ea typeface="Arimo" panose="020B0600000101010101" charset="0"/>
                  <a:cs typeface="Arimo" panose="020B0600000101010101" charset="0"/>
                  <a:sym typeface="Arimo Bold"/>
                </a:rPr>
                <a:t>조은형</a:t>
              </a:r>
              <a:endParaRPr lang="en-US" sz="2499" b="1" spc="-77" dirty="0">
                <a:solidFill>
                  <a:srgbClr val="545454"/>
                </a:solidFill>
                <a:latin typeface="Arimo" panose="020B0600000101010101" charset="0"/>
                <a:ea typeface="Arimo" panose="020B0600000101010101" charset="0"/>
                <a:cs typeface="Arimo" panose="020B0600000101010101" charset="0"/>
                <a:sym typeface="Arimo Bold"/>
              </a:endParaRPr>
            </a:p>
            <a:p>
              <a:pPr algn="ctr">
                <a:lnSpc>
                  <a:spcPts val="2999"/>
                </a:lnSpc>
              </a:pPr>
              <a:r>
                <a:rPr lang="en-US" sz="2499" b="1" spc="-77" dirty="0">
                  <a:solidFill>
                    <a:srgbClr val="545454"/>
                  </a:solidFill>
                  <a:latin typeface="Arimo" panose="020B0600000101010101" charset="0"/>
                  <a:ea typeface="Arimo" panose="020B0600000101010101" charset="0"/>
                  <a:cs typeface="Arimo" panose="020B0600000101010101" charset="0"/>
                  <a:sym typeface="Arimo Bold"/>
                </a:rPr>
                <a:t>           </a:t>
              </a:r>
              <a:r>
                <a:rPr lang="en-US" sz="2499" b="1" spc="-77" dirty="0" err="1">
                  <a:solidFill>
                    <a:srgbClr val="545454"/>
                  </a:solidFill>
                  <a:latin typeface="Arimo" panose="020B0600000101010101" charset="0"/>
                  <a:ea typeface="Arimo" panose="020B0600000101010101" charset="0"/>
                  <a:cs typeface="Arimo" panose="020B0600000101010101" charset="0"/>
                  <a:sym typeface="Arimo Bold"/>
                </a:rPr>
                <a:t>검토담당자</a:t>
              </a:r>
              <a:r>
                <a:rPr lang="en-US" sz="2499" b="1" spc="-77" dirty="0">
                  <a:solidFill>
                    <a:srgbClr val="545454"/>
                  </a:solidFill>
                  <a:latin typeface="Arimo" panose="020B0600000101010101" charset="0"/>
                  <a:ea typeface="Arimo" panose="020B0600000101010101" charset="0"/>
                  <a:cs typeface="Arimo" panose="020B0600000101010101" charset="0"/>
                  <a:sym typeface="Arimo Bold"/>
                </a:rPr>
                <a:t> : 조하민</a:t>
              </a:r>
            </a:p>
            <a:p>
              <a:pPr algn="ctr">
                <a:lnSpc>
                  <a:spcPts val="2999"/>
                </a:lnSpc>
              </a:pPr>
              <a:r>
                <a:rPr lang="en-US" sz="2499" b="1" spc="-78" dirty="0" err="1">
                  <a:solidFill>
                    <a:srgbClr val="545454"/>
                  </a:solidFill>
                  <a:latin typeface="Arimo" panose="020B0600000101010101" charset="0"/>
                  <a:ea typeface="Arimo" panose="020B0600000101010101" charset="0"/>
                  <a:cs typeface="Arimo" panose="020B0600000101010101" charset="0"/>
                  <a:sym typeface="Arimo Bold"/>
                </a:rPr>
                <a:t>서기</a:t>
              </a:r>
              <a:r>
                <a:rPr lang="en-US" sz="2499" b="1" spc="-78" dirty="0">
                  <a:solidFill>
                    <a:srgbClr val="545454"/>
                  </a:solidFill>
                  <a:latin typeface="Arimo" panose="020B0600000101010101" charset="0"/>
                  <a:ea typeface="Arimo" panose="020B0600000101010101" charset="0"/>
                  <a:cs typeface="Arimo" panose="020B0600000101010101" charset="0"/>
                  <a:sym typeface="Arimo Bold"/>
                </a:rPr>
                <a:t> : </a:t>
              </a:r>
              <a:r>
                <a:rPr lang="en-US" sz="2499" b="1" spc="-78" dirty="0" err="1">
                  <a:solidFill>
                    <a:srgbClr val="545454"/>
                  </a:solidFill>
                  <a:latin typeface="Arimo" panose="020B0600000101010101" charset="0"/>
                  <a:ea typeface="Arimo" panose="020B0600000101010101" charset="0"/>
                  <a:cs typeface="Arimo" panose="020B0600000101010101" charset="0"/>
                  <a:sym typeface="Arimo Bold"/>
                </a:rPr>
                <a:t>황지윤</a:t>
              </a:r>
              <a:endParaRPr lang="en-US" sz="2499" b="1" spc="-78" dirty="0">
                <a:solidFill>
                  <a:srgbClr val="545454"/>
                </a:solidFill>
                <a:latin typeface="Arimo" panose="020B0600000101010101" charset="0"/>
                <a:ea typeface="Arimo" panose="020B0600000101010101" charset="0"/>
                <a:cs typeface="Arimo" panose="020B0600000101010101" charset="0"/>
                <a:sym typeface="Arimo Bold"/>
              </a:endParaRPr>
            </a:p>
          </p:txBody>
        </p:sp>
      </p:grpSp>
      <p:grpSp>
        <p:nvGrpSpPr>
          <p:cNvPr id="18" name="Group 18"/>
          <p:cNvGrpSpPr/>
          <p:nvPr/>
        </p:nvGrpSpPr>
        <p:grpSpPr>
          <a:xfrm>
            <a:off x="2514604" y="6266257"/>
            <a:ext cx="6553195" cy="1623113"/>
            <a:chOff x="-2663160" y="-9525"/>
            <a:chExt cx="8737593" cy="2164151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5420024" cy="2154626"/>
            </a:xfrm>
            <a:custGeom>
              <a:avLst/>
              <a:gdLst/>
              <a:ahLst/>
              <a:cxnLst/>
              <a:rect l="l" t="t" r="r" b="b"/>
              <a:pathLst>
                <a:path w="5420024" h="2154626">
                  <a:moveTo>
                    <a:pt x="0" y="0"/>
                  </a:moveTo>
                  <a:lnTo>
                    <a:pt x="5420024" y="0"/>
                  </a:lnTo>
                  <a:lnTo>
                    <a:pt x="5420024" y="2154626"/>
                  </a:lnTo>
                  <a:lnTo>
                    <a:pt x="0" y="2154626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0" name="TextBox 20"/>
            <p:cNvSpPr txBox="1"/>
            <p:nvPr/>
          </p:nvSpPr>
          <p:spPr>
            <a:xfrm>
              <a:off x="-2663160" y="-9525"/>
              <a:ext cx="8737593" cy="2164151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2999"/>
                </a:lnSpc>
              </a:pPr>
              <a:r>
                <a:rPr lang="en-US" sz="2499" b="1" spc="-77" dirty="0">
                  <a:solidFill>
                    <a:srgbClr val="545454"/>
                  </a:solidFill>
                  <a:latin typeface="Arimo Bold"/>
                  <a:ea typeface="Arimo Bold"/>
                  <a:cs typeface="Arimo Bold"/>
                  <a:sym typeface="Arimo Bold"/>
                </a:rPr>
                <a:t>                            PPT : </a:t>
              </a:r>
              <a:r>
                <a:rPr lang="en-US" sz="2499" b="1" spc="-77" dirty="0" err="1">
                  <a:solidFill>
                    <a:srgbClr val="545454"/>
                  </a:solidFill>
                  <a:latin typeface="Arimo Bold"/>
                  <a:ea typeface="Arimo Bold"/>
                  <a:cs typeface="Arimo Bold"/>
                  <a:sym typeface="Arimo Bold"/>
                </a:rPr>
                <a:t>정병찬</a:t>
              </a:r>
              <a:r>
                <a:rPr lang="en-US" sz="2499" b="1" spc="-77" dirty="0">
                  <a:solidFill>
                    <a:srgbClr val="545454"/>
                  </a:solidFill>
                  <a:latin typeface="Arimo Bold"/>
                  <a:ea typeface="Arimo Bold"/>
                  <a:cs typeface="Arimo Bold"/>
                  <a:sym typeface="Arimo Bold"/>
                </a:rPr>
                <a:t>, </a:t>
              </a:r>
              <a:r>
                <a:rPr lang="en-US" sz="2499" b="1" spc="-77" dirty="0" err="1">
                  <a:solidFill>
                    <a:srgbClr val="545454"/>
                  </a:solidFill>
                  <a:latin typeface="Arimo Bold"/>
                  <a:ea typeface="Arimo Bold"/>
                  <a:cs typeface="Arimo Bold"/>
                  <a:sym typeface="Arimo Bold"/>
                </a:rPr>
                <a:t>육동현</a:t>
              </a:r>
              <a:r>
                <a:rPr lang="en-US" sz="2499" b="1" spc="-77" dirty="0">
                  <a:solidFill>
                    <a:srgbClr val="545454"/>
                  </a:solidFill>
                  <a:latin typeface="Arimo Bold"/>
                  <a:ea typeface="Arimo Bold"/>
                  <a:cs typeface="Arimo Bold"/>
                  <a:sym typeface="Arimo Bold"/>
                </a:rPr>
                <a:t>, </a:t>
              </a:r>
              <a:r>
                <a:rPr lang="en-US" sz="2499" b="1" spc="-77" dirty="0" err="1">
                  <a:solidFill>
                    <a:srgbClr val="545454"/>
                  </a:solidFill>
                  <a:latin typeface="Arimo Bold"/>
                  <a:ea typeface="Arimo Bold"/>
                  <a:cs typeface="Arimo Bold"/>
                  <a:sym typeface="Arimo Bold"/>
                </a:rPr>
                <a:t>최태환</a:t>
              </a:r>
              <a:endParaRPr lang="en-US" sz="2499" b="1" spc="-77" dirty="0">
                <a:solidFill>
                  <a:srgbClr val="545454"/>
                </a:solidFill>
                <a:latin typeface="Arimo Bold"/>
                <a:ea typeface="Arimo Bold"/>
                <a:cs typeface="Arimo Bold"/>
                <a:sym typeface="Arimo Bold"/>
              </a:endParaRPr>
            </a:p>
            <a:p>
              <a:pPr algn="ctr">
                <a:lnSpc>
                  <a:spcPts val="2999"/>
                </a:lnSpc>
              </a:pPr>
              <a:r>
                <a:rPr lang="en-US" sz="2499" b="1" spc="-77" dirty="0" err="1">
                  <a:solidFill>
                    <a:srgbClr val="545454"/>
                  </a:solidFill>
                  <a:latin typeface="Arimo Bold"/>
                  <a:ea typeface="Arimo Bold"/>
                  <a:cs typeface="Arimo Bold"/>
                  <a:sym typeface="Arimo Bold"/>
                </a:rPr>
                <a:t>발표</a:t>
              </a:r>
              <a:r>
                <a:rPr lang="en-US" sz="2499" b="1" spc="-77" dirty="0">
                  <a:solidFill>
                    <a:srgbClr val="545454"/>
                  </a:solidFill>
                  <a:latin typeface="Arimo Bold"/>
                  <a:ea typeface="Arimo Bold"/>
                  <a:cs typeface="Arimo Bold"/>
                  <a:sym typeface="Arimo Bold"/>
                </a:rPr>
                <a:t> : </a:t>
              </a:r>
              <a:r>
                <a:rPr lang="en-US" sz="2499" b="1" spc="-77" dirty="0" err="1">
                  <a:solidFill>
                    <a:srgbClr val="545454"/>
                  </a:solidFill>
                  <a:latin typeface="Arimo Bold"/>
                  <a:ea typeface="Arimo Bold"/>
                  <a:cs typeface="Arimo Bold"/>
                  <a:sym typeface="Arimo Bold"/>
                </a:rPr>
                <a:t>홍영표</a:t>
              </a:r>
              <a:endParaRPr lang="en-US" sz="2499" b="1" spc="-77" dirty="0">
                <a:solidFill>
                  <a:srgbClr val="545454"/>
                </a:solidFill>
                <a:latin typeface="Arimo Bold"/>
                <a:ea typeface="Arimo Bold"/>
                <a:cs typeface="Arimo Bold"/>
                <a:sym typeface="Arimo Bold"/>
              </a:endParaRPr>
            </a:p>
            <a:p>
              <a:pPr algn="ctr">
                <a:lnSpc>
                  <a:spcPts val="2999"/>
                </a:lnSpc>
              </a:pPr>
              <a:r>
                <a:rPr lang="en-US" sz="2499" b="1" spc="-78" dirty="0">
                  <a:solidFill>
                    <a:srgbClr val="545454"/>
                  </a:solidFill>
                  <a:latin typeface="Arimo Bold"/>
                  <a:ea typeface="Arimo Bold"/>
                  <a:cs typeface="Arimo Bold"/>
                  <a:sym typeface="Arimo Bold"/>
                </a:rPr>
                <a:t>        </a:t>
              </a:r>
              <a:r>
                <a:rPr lang="en-US" sz="2499" b="1" spc="-78" dirty="0" err="1">
                  <a:solidFill>
                    <a:srgbClr val="545454"/>
                  </a:solidFill>
                  <a:latin typeface="Arimo Bold"/>
                  <a:ea typeface="Arimo Bold"/>
                  <a:cs typeface="Arimo Bold"/>
                  <a:sym typeface="Arimo Bold"/>
                </a:rPr>
                <a:t>타임키퍼</a:t>
              </a:r>
              <a:r>
                <a:rPr lang="en-US" sz="2499" b="1" spc="-78" dirty="0">
                  <a:solidFill>
                    <a:srgbClr val="545454"/>
                  </a:solidFill>
                  <a:latin typeface="Arimo Bold"/>
                  <a:ea typeface="Arimo Bold"/>
                  <a:cs typeface="Arimo Bold"/>
                  <a:sym typeface="Arimo Bold"/>
                </a:rPr>
                <a:t> : </a:t>
              </a:r>
              <a:r>
                <a:rPr lang="en-US" sz="2499" b="1" spc="-78" dirty="0" err="1">
                  <a:solidFill>
                    <a:srgbClr val="545454"/>
                  </a:solidFill>
                  <a:latin typeface="Arimo Bold"/>
                  <a:ea typeface="Arimo Bold"/>
                  <a:cs typeface="Arimo Bold"/>
                  <a:sym typeface="Arimo Bold"/>
                </a:rPr>
                <a:t>황규희</a:t>
              </a:r>
              <a:endParaRPr lang="en-US" sz="2499" b="1" spc="-78" dirty="0">
                <a:solidFill>
                  <a:srgbClr val="545454"/>
                </a:solidFill>
                <a:latin typeface="Arimo Bold"/>
                <a:ea typeface="Arimo Bold"/>
                <a:cs typeface="Arimo Bold"/>
                <a:sym typeface="Arimo Bold"/>
              </a:endParaRPr>
            </a:p>
          </p:txBody>
        </p:sp>
      </p:grpSp>
      <p:sp>
        <p:nvSpPr>
          <p:cNvPr id="21" name="AutoShape 21"/>
          <p:cNvSpPr/>
          <p:nvPr/>
        </p:nvSpPr>
        <p:spPr>
          <a:xfrm>
            <a:off x="1250445" y="6272945"/>
            <a:ext cx="0" cy="1244494"/>
          </a:xfrm>
          <a:prstGeom prst="line">
            <a:avLst/>
          </a:prstGeom>
          <a:ln w="47625" cap="rnd">
            <a:solidFill>
              <a:srgbClr val="02BDB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2" name="AutoShape 22"/>
          <p:cNvSpPr/>
          <p:nvPr/>
        </p:nvSpPr>
        <p:spPr>
          <a:xfrm flipH="1">
            <a:off x="9120188" y="6272490"/>
            <a:ext cx="0" cy="1244950"/>
          </a:xfrm>
          <a:prstGeom prst="line">
            <a:avLst/>
          </a:prstGeom>
          <a:ln w="47625" cap="rnd">
            <a:solidFill>
              <a:srgbClr val="02BDB6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D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6079461" y="-2057400"/>
            <a:ext cx="6129079" cy="3086100"/>
            <a:chOff x="0" y="0"/>
            <a:chExt cx="1614243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614243" cy="812800"/>
            </a:xfrm>
            <a:custGeom>
              <a:avLst/>
              <a:gdLst/>
              <a:ahLst/>
              <a:cxnLst/>
              <a:rect l="l" t="t" r="r" b="b"/>
              <a:pathLst>
                <a:path w="1614243" h="812800">
                  <a:moveTo>
                    <a:pt x="0" y="0"/>
                  </a:moveTo>
                  <a:lnTo>
                    <a:pt x="1614243" y="0"/>
                  </a:lnTo>
                  <a:lnTo>
                    <a:pt x="1614243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34AEAA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9525"/>
              <a:ext cx="1614243" cy="8223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7355873" y="1345091"/>
            <a:ext cx="3580061" cy="1087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819"/>
              </a:lnSpc>
            </a:pPr>
            <a:r>
              <a:rPr lang="en-US" sz="6299">
                <a:solidFill>
                  <a:srgbClr val="1F6765"/>
                </a:solidFill>
                <a:latin typeface="210 옥탑방"/>
                <a:ea typeface="210 옥탑방"/>
                <a:cs typeface="210 옥탑방"/>
                <a:sym typeface="210 옥탑방"/>
              </a:rPr>
              <a:t>Contents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5159624" y="3331861"/>
            <a:ext cx="1536271" cy="4912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22"/>
              </a:lnSpc>
            </a:pPr>
            <a:r>
              <a:rPr lang="en-US" sz="3016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01 </a:t>
            </a:r>
            <a:r>
              <a:rPr lang="en-US" sz="3016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결과</a:t>
            </a:r>
            <a:endParaRPr lang="en-US" sz="3016" b="1" dirty="0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7" name="Freeform 7"/>
          <p:cNvSpPr/>
          <p:nvPr/>
        </p:nvSpPr>
        <p:spPr>
          <a:xfrm>
            <a:off x="674419" y="604448"/>
            <a:ext cx="1602057" cy="364862"/>
          </a:xfrm>
          <a:custGeom>
            <a:avLst/>
            <a:gdLst/>
            <a:ahLst/>
            <a:cxnLst/>
            <a:rect l="l" t="t" r="r" b="b"/>
            <a:pathLst>
              <a:path w="1602057" h="364862">
                <a:moveTo>
                  <a:pt x="0" y="0"/>
                </a:moveTo>
                <a:lnTo>
                  <a:pt x="1602057" y="0"/>
                </a:lnTo>
                <a:lnTo>
                  <a:pt x="1602057" y="364861"/>
                </a:lnTo>
                <a:lnTo>
                  <a:pt x="0" y="36486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914"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14648873" y="9502968"/>
            <a:ext cx="3341048" cy="659805"/>
            <a:chOff x="0" y="0"/>
            <a:chExt cx="4454730" cy="87974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4454730" cy="879740"/>
            </a:xfrm>
            <a:custGeom>
              <a:avLst/>
              <a:gdLst/>
              <a:ahLst/>
              <a:cxnLst/>
              <a:rect l="l" t="t" r="r" b="b"/>
              <a:pathLst>
                <a:path w="4454730" h="879740">
                  <a:moveTo>
                    <a:pt x="0" y="0"/>
                  </a:moveTo>
                  <a:lnTo>
                    <a:pt x="4454730" y="0"/>
                  </a:lnTo>
                  <a:lnTo>
                    <a:pt x="4454730" y="879740"/>
                  </a:lnTo>
                  <a:lnTo>
                    <a:pt x="0" y="87974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9525"/>
              <a:ext cx="4454730" cy="87021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2879"/>
                </a:lnSpc>
              </a:pPr>
              <a:r>
                <a:rPr lang="en-US" sz="2400" spc="9">
                  <a:solidFill>
                    <a:srgbClr val="FFFFFF"/>
                  </a:solidFill>
                  <a:latin typeface="Mandali"/>
                  <a:ea typeface="Mandali"/>
                  <a:cs typeface="Mandali"/>
                  <a:sym typeface="Mandali"/>
                </a:rPr>
                <a:t>Make it possible</a:t>
              </a:r>
            </a:p>
          </p:txBody>
        </p:sp>
      </p:grpSp>
      <p:sp>
        <p:nvSpPr>
          <p:cNvPr id="11" name="Freeform 11" descr="텍스트, 클립아트이(가) 표시된 사진  자동 생성된 설명"/>
          <p:cNvSpPr/>
          <p:nvPr/>
        </p:nvSpPr>
        <p:spPr>
          <a:xfrm>
            <a:off x="14866446" y="8743950"/>
            <a:ext cx="2891330" cy="759018"/>
          </a:xfrm>
          <a:custGeom>
            <a:avLst/>
            <a:gdLst/>
            <a:ahLst/>
            <a:cxnLst/>
            <a:rect l="l" t="t" r="r" b="b"/>
            <a:pathLst>
              <a:path w="2891330" h="759018">
                <a:moveTo>
                  <a:pt x="0" y="0"/>
                </a:moveTo>
                <a:lnTo>
                  <a:pt x="2891330" y="0"/>
                </a:lnTo>
                <a:lnTo>
                  <a:pt x="2891330" y="759018"/>
                </a:lnTo>
                <a:lnTo>
                  <a:pt x="0" y="75901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940" r="-940"/>
            </a:stretch>
          </a:blipFill>
        </p:spPr>
      </p:sp>
      <p:sp>
        <p:nvSpPr>
          <p:cNvPr id="12" name="TextBox 12"/>
          <p:cNvSpPr txBox="1"/>
          <p:nvPr/>
        </p:nvSpPr>
        <p:spPr>
          <a:xfrm>
            <a:off x="5390936" y="3995658"/>
            <a:ext cx="2721080" cy="8531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20531" lvl="1" indent="-260265" algn="l">
              <a:lnSpc>
                <a:spcPts val="3375"/>
              </a:lnSpc>
              <a:buFont typeface="Arial"/>
              <a:buChar char="•"/>
            </a:pPr>
            <a:r>
              <a:rPr lang="en-US" sz="241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질문</a:t>
            </a:r>
            <a:r>
              <a:rPr lang="en-US" sz="241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및 </a:t>
            </a:r>
            <a:r>
              <a:rPr lang="en-US" sz="241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답변</a:t>
            </a:r>
            <a:endParaRPr lang="en-US" sz="2410" b="1" dirty="0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  <a:p>
            <a:pPr marL="520531" lvl="1" indent="-260265" algn="l">
              <a:lnSpc>
                <a:spcPts val="3375"/>
              </a:lnSpc>
              <a:buFont typeface="Arial"/>
              <a:buChar char="•"/>
            </a:pPr>
            <a:r>
              <a:rPr lang="en-US" sz="241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피드백</a:t>
            </a:r>
            <a:r>
              <a:rPr lang="en-US" sz="241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41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보고서</a:t>
            </a:r>
            <a:r>
              <a:rPr lang="en-US" sz="241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5106262" y="5976418"/>
            <a:ext cx="1897376" cy="4912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22"/>
              </a:lnSpc>
            </a:pPr>
            <a:r>
              <a:rPr lang="en-US" sz="3016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03 </a:t>
            </a:r>
            <a:r>
              <a:rPr lang="en-US" sz="3016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고도화</a:t>
            </a:r>
            <a:endParaRPr lang="en-US" sz="3016" b="1" dirty="0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5390936" y="6642755"/>
            <a:ext cx="3580061" cy="171041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20531" lvl="1" indent="-260265" algn="l">
              <a:lnSpc>
                <a:spcPts val="3375"/>
              </a:lnSpc>
              <a:buFont typeface="Arial"/>
              <a:buChar char="•"/>
            </a:pPr>
            <a:r>
              <a:rPr lang="en-US" sz="241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답변</a:t>
            </a:r>
            <a:r>
              <a:rPr lang="en-US" sz="241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41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평가</a:t>
            </a:r>
            <a:r>
              <a:rPr lang="en-US" sz="241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41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고도화</a:t>
            </a:r>
            <a:endParaRPr lang="en-US" sz="2410" b="1" dirty="0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  <a:p>
            <a:pPr marL="520531" lvl="1" indent="-260265" algn="l">
              <a:lnSpc>
                <a:spcPts val="3375"/>
              </a:lnSpc>
              <a:buFont typeface="Arial"/>
              <a:buChar char="•"/>
            </a:pPr>
            <a:r>
              <a:rPr lang="en-US" sz="241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인터뷰</a:t>
            </a:r>
            <a:r>
              <a:rPr lang="en-US" sz="241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41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검토</a:t>
            </a:r>
            <a:r>
              <a:rPr lang="en-US" sz="241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41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고도화</a:t>
            </a:r>
            <a:endParaRPr lang="en-US" sz="2410" b="1" dirty="0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  <a:p>
            <a:pPr marL="520531" lvl="1" indent="-260265" algn="l">
              <a:lnSpc>
                <a:spcPts val="3375"/>
              </a:lnSpc>
              <a:buFont typeface="Arial"/>
              <a:buChar char="•"/>
            </a:pPr>
            <a:r>
              <a:rPr lang="en-US" sz="241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질문</a:t>
            </a:r>
            <a:r>
              <a:rPr lang="en-US" sz="241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41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생성</a:t>
            </a:r>
            <a:r>
              <a:rPr lang="en-US" sz="241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41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고도화</a:t>
            </a:r>
            <a:endParaRPr lang="en-US" sz="2410" b="1" dirty="0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  <a:p>
            <a:pPr marL="520531" lvl="1" indent="-260265" algn="l">
              <a:lnSpc>
                <a:spcPts val="3375"/>
              </a:lnSpc>
              <a:buFont typeface="Arial"/>
              <a:buChar char="•"/>
            </a:pPr>
            <a:r>
              <a:rPr lang="en-US" sz="241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피드백</a:t>
            </a:r>
            <a:r>
              <a:rPr lang="en-US" sz="241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41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보고서</a:t>
            </a:r>
            <a:r>
              <a:rPr lang="en-US" sz="241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41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고도화</a:t>
            </a:r>
            <a:endParaRPr lang="en-US" sz="2410" b="1" dirty="0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9886504" y="3986628"/>
            <a:ext cx="2322035" cy="4912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22"/>
              </a:lnSpc>
            </a:pPr>
            <a:r>
              <a:rPr lang="en-US" sz="3016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02 </a:t>
            </a:r>
            <a:r>
              <a:rPr lang="en-US" sz="3016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사전</a:t>
            </a:r>
            <a:r>
              <a:rPr lang="en-US" sz="3016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3016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준비</a:t>
            </a:r>
            <a:endParaRPr lang="en-US" sz="3016" b="1" dirty="0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0103421" y="4649365"/>
            <a:ext cx="3250175" cy="12817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20531" lvl="1" indent="-260265" algn="l">
              <a:lnSpc>
                <a:spcPts val="3375"/>
              </a:lnSpc>
              <a:buFont typeface="Arial"/>
              <a:buChar char="•"/>
            </a:pPr>
            <a:r>
              <a:rPr lang="en-US" sz="241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핵심</a:t>
            </a:r>
            <a:r>
              <a:rPr lang="en-US" sz="241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41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요약</a:t>
            </a:r>
            <a:r>
              <a:rPr lang="en-US" sz="241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/ </a:t>
            </a:r>
            <a:r>
              <a:rPr lang="en-US" sz="241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키워드</a:t>
            </a:r>
            <a:endParaRPr lang="en-US" sz="2410" b="1" dirty="0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  <a:p>
            <a:pPr marL="520531" lvl="1" indent="-260265" algn="l">
              <a:lnSpc>
                <a:spcPts val="3375"/>
              </a:lnSpc>
              <a:buFont typeface="Arial"/>
              <a:buChar char="•"/>
            </a:pPr>
            <a:r>
              <a:rPr lang="en-US" sz="241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질문</a:t>
            </a:r>
            <a:r>
              <a:rPr lang="en-US" sz="241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41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전략</a:t>
            </a:r>
            <a:r>
              <a:rPr lang="en-US" sz="241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41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수립</a:t>
            </a:r>
            <a:endParaRPr lang="en-US" sz="2410" b="1" dirty="0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  <a:p>
            <a:pPr marL="520531" lvl="1" indent="-260265" algn="l">
              <a:lnSpc>
                <a:spcPts val="3375"/>
              </a:lnSpc>
              <a:buFont typeface="Arial"/>
              <a:buChar char="•"/>
            </a:pPr>
            <a:r>
              <a:rPr lang="en-US" sz="241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하나로</a:t>
            </a:r>
            <a:r>
              <a:rPr lang="en-US" sz="241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41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묶기</a:t>
            </a:r>
            <a:endParaRPr lang="en-US" sz="2410" b="1" dirty="0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17" name="AutoShape 17"/>
          <p:cNvSpPr/>
          <p:nvPr/>
        </p:nvSpPr>
        <p:spPr>
          <a:xfrm>
            <a:off x="9758009" y="7181302"/>
            <a:ext cx="3250175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8" name="TextBox 18"/>
          <p:cNvSpPr txBox="1"/>
          <p:nvPr/>
        </p:nvSpPr>
        <p:spPr>
          <a:xfrm>
            <a:off x="9873110" y="7352752"/>
            <a:ext cx="1533476" cy="4912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22"/>
              </a:lnSpc>
            </a:pPr>
            <a:r>
              <a:rPr lang="en-US" sz="3016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04 </a:t>
            </a:r>
            <a:r>
              <a:rPr lang="en-US" sz="3016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결론</a:t>
            </a:r>
            <a:endParaRPr lang="en-US" sz="3016" b="1" dirty="0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0103421" y="7976514"/>
            <a:ext cx="2317179" cy="12817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20531" lvl="1" indent="-260265" algn="l">
              <a:lnSpc>
                <a:spcPts val="3375"/>
              </a:lnSpc>
              <a:buFont typeface="Arial"/>
              <a:buChar char="•"/>
            </a:pPr>
            <a:r>
              <a:rPr lang="en-US" sz="241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기대</a:t>
            </a:r>
            <a:r>
              <a:rPr lang="en-US" sz="241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41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효과</a:t>
            </a:r>
            <a:endParaRPr lang="en-US" sz="2410" b="1" dirty="0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  <a:p>
            <a:pPr marL="520531" lvl="1" indent="-260265" algn="l">
              <a:lnSpc>
                <a:spcPts val="3375"/>
              </a:lnSpc>
              <a:buFont typeface="Arial"/>
              <a:buChar char="•"/>
            </a:pPr>
            <a:r>
              <a:rPr lang="en-US" sz="241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핵심</a:t>
            </a:r>
            <a:r>
              <a:rPr lang="en-US" sz="241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41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요약</a:t>
            </a:r>
            <a:endParaRPr lang="en-US" sz="2410" b="1" dirty="0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  <a:p>
            <a:pPr marL="520531" lvl="1" indent="-260265" algn="l">
              <a:lnSpc>
                <a:spcPts val="3375"/>
              </a:lnSpc>
              <a:buFont typeface="Arial"/>
              <a:buChar char="•"/>
            </a:pPr>
            <a:r>
              <a:rPr lang="en-US" sz="241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향후</a:t>
            </a:r>
            <a:r>
              <a:rPr lang="en-US" sz="241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241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계획</a:t>
            </a:r>
            <a:endParaRPr lang="en-US" sz="2410" b="1" dirty="0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20" name="AutoShape 20"/>
          <p:cNvSpPr/>
          <p:nvPr/>
        </p:nvSpPr>
        <p:spPr>
          <a:xfrm>
            <a:off x="9758009" y="3815178"/>
            <a:ext cx="3250175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1" name="AutoShape 21"/>
          <p:cNvSpPr/>
          <p:nvPr/>
        </p:nvSpPr>
        <p:spPr>
          <a:xfrm>
            <a:off x="5079894" y="5855930"/>
            <a:ext cx="3250175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2" name="AutoShape 22"/>
          <p:cNvSpPr/>
          <p:nvPr/>
        </p:nvSpPr>
        <p:spPr>
          <a:xfrm>
            <a:off x="5006493" y="3177844"/>
            <a:ext cx="3250175" cy="0"/>
          </a:xfrm>
          <a:prstGeom prst="line">
            <a:avLst/>
          </a:prstGeom>
          <a:ln w="3810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5394796"/>
            <a:ext cx="18288000" cy="4288585"/>
          </a:xfrm>
          <a:custGeom>
            <a:avLst/>
            <a:gdLst/>
            <a:ahLst/>
            <a:cxnLst/>
            <a:rect l="l" t="t" r="r" b="b"/>
            <a:pathLst>
              <a:path w="18288000" h="4288585">
                <a:moveTo>
                  <a:pt x="0" y="0"/>
                </a:moveTo>
                <a:lnTo>
                  <a:pt x="18288000" y="0"/>
                </a:lnTo>
                <a:lnTo>
                  <a:pt x="18288000" y="4288586"/>
                </a:lnTo>
                <a:lnTo>
                  <a:pt x="0" y="428858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654883" r="-303185" b="-212234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0" y="0"/>
            <a:ext cx="18288000" cy="5400891"/>
          </a:xfrm>
          <a:custGeom>
            <a:avLst/>
            <a:gdLst/>
            <a:ahLst/>
            <a:cxnLst/>
            <a:rect l="l" t="t" r="r" b="b"/>
            <a:pathLst>
              <a:path w="18288000" h="5400891">
                <a:moveTo>
                  <a:pt x="0" y="0"/>
                </a:moveTo>
                <a:lnTo>
                  <a:pt x="18288000" y="0"/>
                </a:lnTo>
                <a:lnTo>
                  <a:pt x="18288000" y="5400891"/>
                </a:lnTo>
                <a:lnTo>
                  <a:pt x="0" y="540089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48668" b="-41800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0" y="9223310"/>
            <a:ext cx="18288000" cy="1063690"/>
          </a:xfrm>
          <a:custGeom>
            <a:avLst/>
            <a:gdLst/>
            <a:ahLst/>
            <a:cxnLst/>
            <a:rect l="l" t="t" r="r" b="b"/>
            <a:pathLst>
              <a:path w="18288000" h="1063690">
                <a:moveTo>
                  <a:pt x="0" y="0"/>
                </a:moveTo>
                <a:lnTo>
                  <a:pt x="18288000" y="0"/>
                </a:lnTo>
                <a:lnTo>
                  <a:pt x="18288000" y="1063690"/>
                </a:lnTo>
                <a:lnTo>
                  <a:pt x="0" y="10636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654883" r="-1" b="-212234"/>
            </a:stretch>
          </a:blipFill>
        </p:spPr>
      </p:sp>
      <p:sp>
        <p:nvSpPr>
          <p:cNvPr id="5" name="AutoShape 5"/>
          <p:cNvSpPr/>
          <p:nvPr/>
        </p:nvSpPr>
        <p:spPr>
          <a:xfrm rot="2683">
            <a:off x="-7147" y="9755156"/>
            <a:ext cx="18302293" cy="0"/>
          </a:xfrm>
          <a:prstGeom prst="line">
            <a:avLst/>
          </a:prstGeom>
          <a:ln w="9525" cap="rnd">
            <a:solidFill>
              <a:srgbClr val="BFBFBF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" name="Group 6"/>
          <p:cNvGrpSpPr/>
          <p:nvPr/>
        </p:nvGrpSpPr>
        <p:grpSpPr>
          <a:xfrm>
            <a:off x="315705" y="9838632"/>
            <a:ext cx="5334856" cy="448368"/>
            <a:chOff x="0" y="0"/>
            <a:chExt cx="7113142" cy="59782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113142" cy="597824"/>
            </a:xfrm>
            <a:custGeom>
              <a:avLst/>
              <a:gdLst/>
              <a:ahLst/>
              <a:cxnLst/>
              <a:rect l="l" t="t" r="r" b="b"/>
              <a:pathLst>
                <a:path w="7113142" h="597824">
                  <a:moveTo>
                    <a:pt x="0" y="0"/>
                  </a:moveTo>
                  <a:lnTo>
                    <a:pt x="7113142" y="0"/>
                  </a:lnTo>
                  <a:lnTo>
                    <a:pt x="7113142" y="597824"/>
                  </a:lnTo>
                  <a:lnTo>
                    <a:pt x="0" y="59782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19050"/>
              <a:ext cx="7113142" cy="616874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2325"/>
                </a:lnSpc>
              </a:pPr>
              <a:r>
                <a:rPr lang="en-US" sz="1938" b="1">
                  <a:solidFill>
                    <a:srgbClr val="34AEAA"/>
                  </a:solidFill>
                  <a:latin typeface="Arimo Bold"/>
                  <a:ea typeface="Arimo Bold"/>
                  <a:cs typeface="Arimo Bold"/>
                  <a:sym typeface="Arimo Bold"/>
                </a:rPr>
                <a:t>KT AIVLE School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54261" y="1714293"/>
            <a:ext cx="17779479" cy="7912094"/>
            <a:chOff x="0" y="0"/>
            <a:chExt cx="23705972" cy="1054945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3705947" cy="10549509"/>
            </a:xfrm>
            <a:custGeom>
              <a:avLst/>
              <a:gdLst/>
              <a:ahLst/>
              <a:cxnLst/>
              <a:rect l="l" t="t" r="r" b="b"/>
              <a:pathLst>
                <a:path w="23705947" h="10549509">
                  <a:moveTo>
                    <a:pt x="0" y="0"/>
                  </a:moveTo>
                  <a:lnTo>
                    <a:pt x="23705947" y="0"/>
                  </a:lnTo>
                  <a:lnTo>
                    <a:pt x="23705947" y="10549509"/>
                  </a:lnTo>
                  <a:lnTo>
                    <a:pt x="0" y="10549509"/>
                  </a:lnTo>
                  <a:close/>
                </a:path>
              </a:pathLst>
            </a:custGeom>
            <a:solidFill>
              <a:srgbClr val="BFBFBF">
                <a:alpha val="7843"/>
              </a:srgbClr>
            </a:solidFill>
          </p:spPr>
        </p:sp>
      </p:grpSp>
      <p:sp>
        <p:nvSpPr>
          <p:cNvPr id="11" name="AutoShape 11"/>
          <p:cNvSpPr/>
          <p:nvPr/>
        </p:nvSpPr>
        <p:spPr>
          <a:xfrm rot="13895">
            <a:off x="-21514" y="1575536"/>
            <a:ext cx="18331020" cy="0"/>
          </a:xfrm>
          <a:prstGeom prst="line">
            <a:avLst/>
          </a:prstGeom>
          <a:ln w="19050" cap="rnd">
            <a:solidFill>
              <a:srgbClr val="02BDB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2" name="Freeform 12"/>
          <p:cNvSpPr/>
          <p:nvPr/>
        </p:nvSpPr>
        <p:spPr>
          <a:xfrm>
            <a:off x="16431682" y="189192"/>
            <a:ext cx="1602057" cy="364862"/>
          </a:xfrm>
          <a:custGeom>
            <a:avLst/>
            <a:gdLst/>
            <a:ahLst/>
            <a:cxnLst/>
            <a:rect l="l" t="t" r="r" b="b"/>
            <a:pathLst>
              <a:path w="1602057" h="364862">
                <a:moveTo>
                  <a:pt x="0" y="0"/>
                </a:moveTo>
                <a:lnTo>
                  <a:pt x="1602058" y="0"/>
                </a:lnTo>
                <a:lnTo>
                  <a:pt x="1602058" y="364862"/>
                </a:lnTo>
                <a:lnTo>
                  <a:pt x="0" y="3648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914"/>
            </a:stretch>
          </a:blipFill>
        </p:spPr>
      </p:sp>
      <p:grpSp>
        <p:nvGrpSpPr>
          <p:cNvPr id="13" name="Group 13"/>
          <p:cNvGrpSpPr/>
          <p:nvPr/>
        </p:nvGrpSpPr>
        <p:grpSpPr>
          <a:xfrm>
            <a:off x="473527" y="431074"/>
            <a:ext cx="10212896" cy="943266"/>
            <a:chOff x="0" y="0"/>
            <a:chExt cx="13617194" cy="1257688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13617194" cy="1257688"/>
            </a:xfrm>
            <a:custGeom>
              <a:avLst/>
              <a:gdLst/>
              <a:ahLst/>
              <a:cxnLst/>
              <a:rect l="l" t="t" r="r" b="b"/>
              <a:pathLst>
                <a:path w="13617194" h="1257688">
                  <a:moveTo>
                    <a:pt x="0" y="0"/>
                  </a:moveTo>
                  <a:lnTo>
                    <a:pt x="13617194" y="0"/>
                  </a:lnTo>
                  <a:lnTo>
                    <a:pt x="13617194" y="1257688"/>
                  </a:lnTo>
                  <a:lnTo>
                    <a:pt x="0" y="125768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19050"/>
              <a:ext cx="13617194" cy="127673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5040"/>
                </a:lnSpc>
              </a:pPr>
              <a:r>
                <a:rPr lang="en-US" sz="4200" b="1" spc="-150">
                  <a:solidFill>
                    <a:srgbClr val="000000"/>
                  </a:solidFill>
                  <a:latin typeface="Arimo Bold"/>
                  <a:ea typeface="Arimo Bold"/>
                  <a:cs typeface="Arimo Bold"/>
                  <a:sym typeface="Arimo Bold"/>
                </a:rPr>
                <a:t>1. 결과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631783" y="2145982"/>
            <a:ext cx="8084246" cy="6655370"/>
            <a:chOff x="0" y="0"/>
            <a:chExt cx="13638821" cy="11228183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13638820" cy="11228131"/>
            </a:xfrm>
            <a:custGeom>
              <a:avLst/>
              <a:gdLst/>
              <a:ahLst/>
              <a:cxnLst/>
              <a:rect l="l" t="t" r="r" b="b"/>
              <a:pathLst>
                <a:path w="13638820" h="11228131">
                  <a:moveTo>
                    <a:pt x="0" y="0"/>
                  </a:moveTo>
                  <a:lnTo>
                    <a:pt x="13638820" y="0"/>
                  </a:lnTo>
                  <a:lnTo>
                    <a:pt x="13638820" y="11228131"/>
                  </a:lnTo>
                  <a:lnTo>
                    <a:pt x="0" y="11228131"/>
                  </a:lnTo>
                  <a:close/>
                </a:path>
              </a:pathLst>
            </a:custGeom>
            <a:solidFill>
              <a:srgbClr val="43A0A9">
                <a:alpha val="27843"/>
              </a:srgbClr>
            </a:solidFill>
          </p:spPr>
        </p:sp>
      </p:grpSp>
      <p:grpSp>
        <p:nvGrpSpPr>
          <p:cNvPr id="18" name="Group 18"/>
          <p:cNvGrpSpPr/>
          <p:nvPr/>
        </p:nvGrpSpPr>
        <p:grpSpPr>
          <a:xfrm>
            <a:off x="9575652" y="2145982"/>
            <a:ext cx="7938903" cy="6655370"/>
            <a:chOff x="0" y="0"/>
            <a:chExt cx="13393614" cy="11228183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13393613" cy="11228131"/>
            </a:xfrm>
            <a:custGeom>
              <a:avLst/>
              <a:gdLst/>
              <a:ahLst/>
              <a:cxnLst/>
              <a:rect l="l" t="t" r="r" b="b"/>
              <a:pathLst>
                <a:path w="13393613" h="11228131">
                  <a:moveTo>
                    <a:pt x="0" y="0"/>
                  </a:moveTo>
                  <a:lnTo>
                    <a:pt x="13393613" y="0"/>
                  </a:lnTo>
                  <a:lnTo>
                    <a:pt x="13393613" y="11228131"/>
                  </a:lnTo>
                  <a:lnTo>
                    <a:pt x="0" y="11228131"/>
                  </a:lnTo>
                  <a:close/>
                </a:path>
              </a:pathLst>
            </a:custGeom>
            <a:solidFill>
              <a:srgbClr val="3A6193">
                <a:alpha val="26667"/>
              </a:srgbClr>
            </a:solidFill>
          </p:spPr>
        </p:sp>
      </p:grpSp>
      <p:sp>
        <p:nvSpPr>
          <p:cNvPr id="20" name="Freeform 20"/>
          <p:cNvSpPr/>
          <p:nvPr/>
        </p:nvSpPr>
        <p:spPr>
          <a:xfrm>
            <a:off x="10118908" y="3102822"/>
            <a:ext cx="6852390" cy="4649298"/>
          </a:xfrm>
          <a:custGeom>
            <a:avLst/>
            <a:gdLst/>
            <a:ahLst/>
            <a:cxnLst/>
            <a:rect l="l" t="t" r="r" b="b"/>
            <a:pathLst>
              <a:path w="6852390" h="4649298">
                <a:moveTo>
                  <a:pt x="0" y="0"/>
                </a:moveTo>
                <a:lnTo>
                  <a:pt x="6852390" y="0"/>
                </a:lnTo>
                <a:lnTo>
                  <a:pt x="6852390" y="4649298"/>
                </a:lnTo>
                <a:lnTo>
                  <a:pt x="0" y="464929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2355" b="-4657"/>
            </a:stretch>
          </a:blipFill>
        </p:spPr>
      </p:sp>
      <p:sp>
        <p:nvSpPr>
          <p:cNvPr id="21" name="Freeform 21"/>
          <p:cNvSpPr/>
          <p:nvPr/>
        </p:nvSpPr>
        <p:spPr>
          <a:xfrm>
            <a:off x="1043234" y="3070148"/>
            <a:ext cx="7261345" cy="4649298"/>
          </a:xfrm>
          <a:custGeom>
            <a:avLst/>
            <a:gdLst/>
            <a:ahLst/>
            <a:cxnLst/>
            <a:rect l="l" t="t" r="r" b="b"/>
            <a:pathLst>
              <a:path w="7261345" h="4649298">
                <a:moveTo>
                  <a:pt x="0" y="0"/>
                </a:moveTo>
                <a:lnTo>
                  <a:pt x="7261345" y="0"/>
                </a:lnTo>
                <a:lnTo>
                  <a:pt x="7261345" y="4649297"/>
                </a:lnTo>
                <a:lnTo>
                  <a:pt x="0" y="464929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t="-1549" b="-5629"/>
            </a:stretch>
          </a:blipFill>
        </p:spPr>
      </p:sp>
      <p:sp>
        <p:nvSpPr>
          <p:cNvPr id="22" name="Freeform 22"/>
          <p:cNvSpPr/>
          <p:nvPr/>
        </p:nvSpPr>
        <p:spPr>
          <a:xfrm>
            <a:off x="8782704" y="4933518"/>
            <a:ext cx="722591" cy="1080297"/>
          </a:xfrm>
          <a:custGeom>
            <a:avLst/>
            <a:gdLst/>
            <a:ahLst/>
            <a:cxnLst/>
            <a:rect l="l" t="t" r="r" b="b"/>
            <a:pathLst>
              <a:path w="722591" h="1080297">
                <a:moveTo>
                  <a:pt x="0" y="0"/>
                </a:moveTo>
                <a:lnTo>
                  <a:pt x="722592" y="0"/>
                </a:lnTo>
                <a:lnTo>
                  <a:pt x="722592" y="1080297"/>
                </a:lnTo>
                <a:lnTo>
                  <a:pt x="0" y="108029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grpSp>
        <p:nvGrpSpPr>
          <p:cNvPr id="23" name="Group 23"/>
          <p:cNvGrpSpPr/>
          <p:nvPr/>
        </p:nvGrpSpPr>
        <p:grpSpPr>
          <a:xfrm>
            <a:off x="809425" y="2422100"/>
            <a:ext cx="3914975" cy="556690"/>
            <a:chOff x="0" y="0"/>
            <a:chExt cx="5219967" cy="742254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4823143" cy="742254"/>
            </a:xfrm>
            <a:custGeom>
              <a:avLst/>
              <a:gdLst/>
              <a:ahLst/>
              <a:cxnLst/>
              <a:rect l="l" t="t" r="r" b="b"/>
              <a:pathLst>
                <a:path w="4823143" h="742254">
                  <a:moveTo>
                    <a:pt x="0" y="0"/>
                  </a:moveTo>
                  <a:lnTo>
                    <a:pt x="4823143" y="0"/>
                  </a:lnTo>
                  <a:lnTo>
                    <a:pt x="4823143" y="742254"/>
                  </a:lnTo>
                  <a:lnTo>
                    <a:pt x="0" y="74225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0" y="9525"/>
              <a:ext cx="5219967" cy="732729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452440" lvl="1" indent="-226220" algn="l">
                <a:lnSpc>
                  <a:spcPts val="2700"/>
                </a:lnSpc>
                <a:buFont typeface="Arial"/>
                <a:buChar char="•"/>
              </a:pPr>
              <a:r>
                <a:rPr lang="en-US" sz="2500" b="1" dirty="0" err="1">
                  <a:solidFill>
                    <a:srgbClr val="3A6193"/>
                  </a:solidFill>
                  <a:latin typeface="Arimo Bold"/>
                  <a:ea typeface="Arimo Bold"/>
                  <a:cs typeface="Arimo Bold"/>
                  <a:sym typeface="Arimo Bold"/>
                </a:rPr>
                <a:t>질문</a:t>
              </a:r>
              <a:r>
                <a:rPr lang="en-US" sz="2500" b="1" dirty="0">
                  <a:solidFill>
                    <a:srgbClr val="3A6193"/>
                  </a:solidFill>
                  <a:latin typeface="Arimo Bold"/>
                  <a:ea typeface="Arimo Bold"/>
                  <a:cs typeface="Arimo Bold"/>
                  <a:sym typeface="Arimo Bold"/>
                </a:rPr>
                <a:t> 및 </a:t>
              </a:r>
              <a:r>
                <a:rPr lang="en-US" sz="2500" b="1" dirty="0" err="1">
                  <a:solidFill>
                    <a:srgbClr val="3A6193"/>
                  </a:solidFill>
                  <a:latin typeface="Arimo Bold"/>
                  <a:ea typeface="Arimo Bold"/>
                  <a:cs typeface="Arimo Bold"/>
                  <a:sym typeface="Arimo Bold"/>
                </a:rPr>
                <a:t>답변</a:t>
              </a:r>
              <a:r>
                <a:rPr lang="en-US" sz="2500" b="1" dirty="0">
                  <a:solidFill>
                    <a:srgbClr val="3A6193"/>
                  </a:solidFill>
                  <a:latin typeface="Arimo Bold"/>
                  <a:ea typeface="Arimo Bold"/>
                  <a:cs typeface="Arimo Bold"/>
                  <a:sym typeface="Arimo Bold"/>
                </a:rPr>
                <a:t> </a:t>
              </a:r>
              <a:r>
                <a:rPr lang="en-US" sz="2500" b="1" dirty="0" err="1">
                  <a:solidFill>
                    <a:srgbClr val="3A6193"/>
                  </a:solidFill>
                  <a:latin typeface="Arimo Bold"/>
                  <a:ea typeface="Arimo Bold"/>
                  <a:cs typeface="Arimo Bold"/>
                  <a:sym typeface="Arimo Bold"/>
                </a:rPr>
                <a:t>출력</a:t>
              </a:r>
              <a:r>
                <a:rPr lang="en-US" sz="2500" b="1" dirty="0">
                  <a:solidFill>
                    <a:srgbClr val="3A6193"/>
                  </a:solidFill>
                  <a:latin typeface="Arimo Bold"/>
                  <a:ea typeface="Arimo Bold"/>
                  <a:cs typeface="Arimo Bold"/>
                  <a:sym typeface="Arimo Bold"/>
                </a:rPr>
                <a:t> </a:t>
              </a:r>
              <a:r>
                <a:rPr lang="en-US" sz="2500" b="1" dirty="0" err="1">
                  <a:solidFill>
                    <a:srgbClr val="3A6193"/>
                  </a:solidFill>
                  <a:latin typeface="Arimo Bold"/>
                  <a:ea typeface="Arimo Bold"/>
                  <a:cs typeface="Arimo Bold"/>
                  <a:sym typeface="Arimo Bold"/>
                </a:rPr>
                <a:t>확인</a:t>
              </a:r>
              <a:endParaRPr lang="en-US" sz="2500" b="1" dirty="0">
                <a:solidFill>
                  <a:srgbClr val="3A6193"/>
                </a:solidFill>
                <a:latin typeface="Arimo Bold"/>
                <a:ea typeface="Arimo Bold"/>
                <a:cs typeface="Arimo Bold"/>
                <a:sym typeface="Arimo Bold"/>
              </a:endParaRPr>
            </a:p>
          </p:txBody>
        </p:sp>
      </p:grpSp>
      <p:grpSp>
        <p:nvGrpSpPr>
          <p:cNvPr id="26" name="Group 26"/>
          <p:cNvGrpSpPr/>
          <p:nvPr/>
        </p:nvGrpSpPr>
        <p:grpSpPr>
          <a:xfrm>
            <a:off x="9817890" y="2422100"/>
            <a:ext cx="4053387" cy="556690"/>
            <a:chOff x="0" y="0"/>
            <a:chExt cx="5404515" cy="742254"/>
          </a:xfrm>
        </p:grpSpPr>
        <p:sp>
          <p:nvSpPr>
            <p:cNvPr id="27" name="Freeform 27"/>
            <p:cNvSpPr/>
            <p:nvPr/>
          </p:nvSpPr>
          <p:spPr>
            <a:xfrm>
              <a:off x="0" y="0"/>
              <a:ext cx="5404515" cy="742254"/>
            </a:xfrm>
            <a:custGeom>
              <a:avLst/>
              <a:gdLst/>
              <a:ahLst/>
              <a:cxnLst/>
              <a:rect l="l" t="t" r="r" b="b"/>
              <a:pathLst>
                <a:path w="5404515" h="742254">
                  <a:moveTo>
                    <a:pt x="0" y="0"/>
                  </a:moveTo>
                  <a:lnTo>
                    <a:pt x="5404515" y="0"/>
                  </a:lnTo>
                  <a:lnTo>
                    <a:pt x="5404515" y="742254"/>
                  </a:lnTo>
                  <a:lnTo>
                    <a:pt x="0" y="74225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8" name="TextBox 28"/>
            <p:cNvSpPr txBox="1"/>
            <p:nvPr/>
          </p:nvSpPr>
          <p:spPr>
            <a:xfrm>
              <a:off x="0" y="9525"/>
              <a:ext cx="5404515" cy="732729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452440" lvl="1" indent="-226220" algn="l">
                <a:lnSpc>
                  <a:spcPts val="2700"/>
                </a:lnSpc>
                <a:buFont typeface="Arial"/>
                <a:buChar char="•"/>
              </a:pPr>
              <a:r>
                <a:rPr lang="en-US" sz="2500" b="1" dirty="0" err="1">
                  <a:solidFill>
                    <a:srgbClr val="3A6193"/>
                  </a:solidFill>
                  <a:latin typeface="Arimo Bold"/>
                  <a:ea typeface="Arimo Bold"/>
                  <a:cs typeface="Arimo Bold"/>
                  <a:sym typeface="Arimo Bold"/>
                </a:rPr>
                <a:t>피드백</a:t>
              </a:r>
              <a:r>
                <a:rPr lang="en-US" sz="2500" b="1" dirty="0">
                  <a:solidFill>
                    <a:srgbClr val="3A6193"/>
                  </a:solidFill>
                  <a:latin typeface="Arimo Bold"/>
                  <a:ea typeface="Arimo Bold"/>
                  <a:cs typeface="Arimo Bold"/>
                  <a:sym typeface="Arimo Bold"/>
                </a:rPr>
                <a:t> </a:t>
              </a:r>
              <a:r>
                <a:rPr lang="en-US" sz="2500" b="1" dirty="0" err="1">
                  <a:solidFill>
                    <a:srgbClr val="3A6193"/>
                  </a:solidFill>
                  <a:latin typeface="Arimo Bold"/>
                  <a:ea typeface="Arimo Bold"/>
                  <a:cs typeface="Arimo Bold"/>
                  <a:sym typeface="Arimo Bold"/>
                </a:rPr>
                <a:t>보고서</a:t>
              </a:r>
              <a:r>
                <a:rPr lang="en-US" sz="2500" b="1" dirty="0">
                  <a:solidFill>
                    <a:srgbClr val="3A6193"/>
                  </a:solidFill>
                  <a:latin typeface="Arimo Bold"/>
                  <a:ea typeface="Arimo Bold"/>
                  <a:cs typeface="Arimo Bold"/>
                  <a:sym typeface="Arimo Bold"/>
                </a:rPr>
                <a:t> </a:t>
              </a:r>
              <a:r>
                <a:rPr lang="en-US" sz="2500" b="1" dirty="0" err="1">
                  <a:solidFill>
                    <a:srgbClr val="3A6193"/>
                  </a:solidFill>
                  <a:latin typeface="Arimo Bold"/>
                  <a:ea typeface="Arimo Bold"/>
                  <a:cs typeface="Arimo Bold"/>
                  <a:sym typeface="Arimo Bold"/>
                </a:rPr>
                <a:t>출력</a:t>
              </a:r>
              <a:r>
                <a:rPr lang="en-US" sz="2500" b="1" dirty="0">
                  <a:solidFill>
                    <a:srgbClr val="3A6193"/>
                  </a:solidFill>
                  <a:latin typeface="Arimo Bold"/>
                  <a:ea typeface="Arimo Bold"/>
                  <a:cs typeface="Arimo Bold"/>
                  <a:sym typeface="Arimo Bold"/>
                </a:rPr>
                <a:t> </a:t>
              </a:r>
              <a:r>
                <a:rPr lang="en-US" sz="2500" b="1" dirty="0" err="1">
                  <a:solidFill>
                    <a:srgbClr val="3A6193"/>
                  </a:solidFill>
                  <a:latin typeface="Arimo Bold"/>
                  <a:ea typeface="Arimo Bold"/>
                  <a:cs typeface="Arimo Bold"/>
                  <a:sym typeface="Arimo Bold"/>
                </a:rPr>
                <a:t>확인</a:t>
              </a:r>
              <a:endParaRPr lang="en-US" sz="2500" b="1" dirty="0">
                <a:solidFill>
                  <a:srgbClr val="3A6193"/>
                </a:solidFill>
                <a:latin typeface="Arimo Bold"/>
                <a:ea typeface="Arimo Bold"/>
                <a:cs typeface="Arimo Bold"/>
                <a:sym typeface="Arimo Bold"/>
              </a:endParaRPr>
            </a:p>
          </p:txBody>
        </p:sp>
      </p:grpSp>
      <p:sp>
        <p:nvSpPr>
          <p:cNvPr id="29" name="TextBox 29"/>
          <p:cNvSpPr txBox="1"/>
          <p:nvPr/>
        </p:nvSpPr>
        <p:spPr>
          <a:xfrm>
            <a:off x="2196794" y="7925732"/>
            <a:ext cx="5055211" cy="3272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Gradio를</a:t>
            </a:r>
            <a:r>
              <a:rPr lang="en-US" sz="20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통해</a:t>
            </a:r>
            <a:r>
              <a:rPr lang="en-US" sz="20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면접</a:t>
            </a:r>
            <a:r>
              <a:rPr lang="en-US" sz="20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시스템</a:t>
            </a:r>
            <a:r>
              <a:rPr lang="en-US" sz="20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인터페이스</a:t>
            </a:r>
            <a:r>
              <a:rPr lang="en-US" sz="20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구현</a:t>
            </a:r>
            <a:endParaRPr lang="en-US" sz="2000" b="1" dirty="0">
              <a:solidFill>
                <a:srgbClr val="000000"/>
              </a:solidFill>
              <a:latin typeface="Arimo Bold"/>
              <a:ea typeface="Arimo Bold"/>
              <a:cs typeface="Arimo Bold"/>
              <a:sym typeface="Arimo Bold"/>
            </a:endParaRPr>
          </a:p>
        </p:txBody>
      </p:sp>
      <p:sp>
        <p:nvSpPr>
          <p:cNvPr id="30" name="TextBox 30"/>
          <p:cNvSpPr txBox="1"/>
          <p:nvPr/>
        </p:nvSpPr>
        <p:spPr>
          <a:xfrm>
            <a:off x="10406578" y="7925732"/>
            <a:ext cx="6144682" cy="3272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설정한</a:t>
            </a:r>
            <a:r>
              <a:rPr lang="en-US" sz="20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조건에</a:t>
            </a:r>
            <a:r>
              <a:rPr lang="en-US" sz="20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의해</a:t>
            </a:r>
            <a:r>
              <a:rPr lang="en-US" sz="20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문답이</a:t>
            </a:r>
            <a:r>
              <a:rPr lang="en-US" sz="20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종료되면</a:t>
            </a:r>
            <a:r>
              <a:rPr lang="en-US" sz="20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최종</a:t>
            </a:r>
            <a:r>
              <a:rPr lang="en-US" sz="20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보고서</a:t>
            </a:r>
            <a:r>
              <a:rPr lang="en-US" sz="20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출력</a:t>
            </a:r>
            <a:endParaRPr lang="en-US" sz="2000" b="1" dirty="0">
              <a:solidFill>
                <a:srgbClr val="000000"/>
              </a:solidFill>
              <a:latin typeface="Arimo Bold"/>
              <a:ea typeface="Arimo Bold"/>
              <a:cs typeface="Arimo Bold"/>
              <a:sym typeface="Arimo 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5394796"/>
            <a:ext cx="18288000" cy="4288585"/>
          </a:xfrm>
          <a:custGeom>
            <a:avLst/>
            <a:gdLst/>
            <a:ahLst/>
            <a:cxnLst/>
            <a:rect l="l" t="t" r="r" b="b"/>
            <a:pathLst>
              <a:path w="18288000" h="4288585">
                <a:moveTo>
                  <a:pt x="0" y="0"/>
                </a:moveTo>
                <a:lnTo>
                  <a:pt x="18288000" y="0"/>
                </a:lnTo>
                <a:lnTo>
                  <a:pt x="18288000" y="4288586"/>
                </a:lnTo>
                <a:lnTo>
                  <a:pt x="0" y="428858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654883" r="-303185" b="-212234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0" y="0"/>
            <a:ext cx="18288000" cy="5400891"/>
          </a:xfrm>
          <a:custGeom>
            <a:avLst/>
            <a:gdLst/>
            <a:ahLst/>
            <a:cxnLst/>
            <a:rect l="l" t="t" r="r" b="b"/>
            <a:pathLst>
              <a:path w="18288000" h="5400891">
                <a:moveTo>
                  <a:pt x="0" y="0"/>
                </a:moveTo>
                <a:lnTo>
                  <a:pt x="18288000" y="0"/>
                </a:lnTo>
                <a:lnTo>
                  <a:pt x="18288000" y="5400891"/>
                </a:lnTo>
                <a:lnTo>
                  <a:pt x="0" y="540089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48668" b="-41800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0" y="9223310"/>
            <a:ext cx="18288000" cy="1063690"/>
          </a:xfrm>
          <a:custGeom>
            <a:avLst/>
            <a:gdLst/>
            <a:ahLst/>
            <a:cxnLst/>
            <a:rect l="l" t="t" r="r" b="b"/>
            <a:pathLst>
              <a:path w="18288000" h="1063690">
                <a:moveTo>
                  <a:pt x="0" y="0"/>
                </a:moveTo>
                <a:lnTo>
                  <a:pt x="18288000" y="0"/>
                </a:lnTo>
                <a:lnTo>
                  <a:pt x="18288000" y="1063690"/>
                </a:lnTo>
                <a:lnTo>
                  <a:pt x="0" y="106369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654883" r="-1" b="-212234"/>
            </a:stretch>
          </a:blipFill>
        </p:spPr>
      </p:sp>
      <p:sp>
        <p:nvSpPr>
          <p:cNvPr id="5" name="AutoShape 5"/>
          <p:cNvSpPr/>
          <p:nvPr/>
        </p:nvSpPr>
        <p:spPr>
          <a:xfrm rot="2683">
            <a:off x="-7147" y="9755156"/>
            <a:ext cx="18302293" cy="0"/>
          </a:xfrm>
          <a:prstGeom prst="line">
            <a:avLst/>
          </a:prstGeom>
          <a:ln w="9525" cap="rnd">
            <a:solidFill>
              <a:srgbClr val="BFBFBF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" name="Group 6"/>
          <p:cNvGrpSpPr/>
          <p:nvPr/>
        </p:nvGrpSpPr>
        <p:grpSpPr>
          <a:xfrm>
            <a:off x="315705" y="9838632"/>
            <a:ext cx="5334856" cy="448368"/>
            <a:chOff x="0" y="0"/>
            <a:chExt cx="7113142" cy="59782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113142" cy="597824"/>
            </a:xfrm>
            <a:custGeom>
              <a:avLst/>
              <a:gdLst/>
              <a:ahLst/>
              <a:cxnLst/>
              <a:rect l="l" t="t" r="r" b="b"/>
              <a:pathLst>
                <a:path w="7113142" h="597824">
                  <a:moveTo>
                    <a:pt x="0" y="0"/>
                  </a:moveTo>
                  <a:lnTo>
                    <a:pt x="7113142" y="0"/>
                  </a:lnTo>
                  <a:lnTo>
                    <a:pt x="7113142" y="597824"/>
                  </a:lnTo>
                  <a:lnTo>
                    <a:pt x="0" y="59782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19050"/>
              <a:ext cx="7113142" cy="616874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2325"/>
                </a:lnSpc>
              </a:pPr>
              <a:r>
                <a:rPr lang="en-US" sz="1938" b="1">
                  <a:solidFill>
                    <a:srgbClr val="34AEAA"/>
                  </a:solidFill>
                  <a:latin typeface="Arimo Bold"/>
                  <a:ea typeface="Arimo Bold"/>
                  <a:cs typeface="Arimo Bold"/>
                  <a:sym typeface="Arimo Bold"/>
                </a:rPr>
                <a:t>KT AIVLE School</a:t>
              </a:r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254260" y="1714293"/>
            <a:ext cx="5325715" cy="8038481"/>
            <a:chOff x="0" y="0"/>
            <a:chExt cx="7100953" cy="10717975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7100946" cy="10718026"/>
            </a:xfrm>
            <a:custGeom>
              <a:avLst/>
              <a:gdLst/>
              <a:ahLst/>
              <a:cxnLst/>
              <a:rect l="l" t="t" r="r" b="b"/>
              <a:pathLst>
                <a:path w="7100946" h="10718026">
                  <a:moveTo>
                    <a:pt x="0" y="0"/>
                  </a:moveTo>
                  <a:lnTo>
                    <a:pt x="7100946" y="0"/>
                  </a:lnTo>
                  <a:lnTo>
                    <a:pt x="7100946" y="10718026"/>
                  </a:lnTo>
                  <a:lnTo>
                    <a:pt x="0" y="10718026"/>
                  </a:lnTo>
                  <a:close/>
                </a:path>
              </a:pathLst>
            </a:custGeom>
            <a:solidFill>
              <a:srgbClr val="34AEAA">
                <a:alpha val="26667"/>
              </a:srgbClr>
            </a:solidFill>
          </p:spPr>
        </p:sp>
      </p:grpSp>
      <p:sp>
        <p:nvSpPr>
          <p:cNvPr id="11" name="AutoShape 11"/>
          <p:cNvSpPr/>
          <p:nvPr/>
        </p:nvSpPr>
        <p:spPr>
          <a:xfrm rot="13895">
            <a:off x="-21514" y="1575536"/>
            <a:ext cx="18331020" cy="0"/>
          </a:xfrm>
          <a:prstGeom prst="line">
            <a:avLst/>
          </a:prstGeom>
          <a:ln w="19050" cap="rnd">
            <a:solidFill>
              <a:srgbClr val="02BDB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2" name="Freeform 12"/>
          <p:cNvSpPr/>
          <p:nvPr/>
        </p:nvSpPr>
        <p:spPr>
          <a:xfrm>
            <a:off x="16431682" y="189192"/>
            <a:ext cx="1602057" cy="364862"/>
          </a:xfrm>
          <a:custGeom>
            <a:avLst/>
            <a:gdLst/>
            <a:ahLst/>
            <a:cxnLst/>
            <a:rect l="l" t="t" r="r" b="b"/>
            <a:pathLst>
              <a:path w="1602057" h="364862">
                <a:moveTo>
                  <a:pt x="0" y="0"/>
                </a:moveTo>
                <a:lnTo>
                  <a:pt x="1602058" y="0"/>
                </a:lnTo>
                <a:lnTo>
                  <a:pt x="1602058" y="364862"/>
                </a:lnTo>
                <a:lnTo>
                  <a:pt x="0" y="36486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914"/>
            </a:stretch>
          </a:blipFill>
        </p:spPr>
      </p:sp>
      <p:grpSp>
        <p:nvGrpSpPr>
          <p:cNvPr id="13" name="Group 13"/>
          <p:cNvGrpSpPr/>
          <p:nvPr/>
        </p:nvGrpSpPr>
        <p:grpSpPr>
          <a:xfrm>
            <a:off x="473527" y="431074"/>
            <a:ext cx="2987262" cy="943266"/>
            <a:chOff x="0" y="0"/>
            <a:chExt cx="3983016" cy="1257688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3983016" cy="1257688"/>
            </a:xfrm>
            <a:custGeom>
              <a:avLst/>
              <a:gdLst/>
              <a:ahLst/>
              <a:cxnLst/>
              <a:rect l="l" t="t" r="r" b="b"/>
              <a:pathLst>
                <a:path w="3983016" h="1257688">
                  <a:moveTo>
                    <a:pt x="0" y="0"/>
                  </a:moveTo>
                  <a:lnTo>
                    <a:pt x="3983016" y="0"/>
                  </a:lnTo>
                  <a:lnTo>
                    <a:pt x="3983016" y="1257688"/>
                  </a:lnTo>
                  <a:lnTo>
                    <a:pt x="0" y="125768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19050"/>
              <a:ext cx="3983016" cy="127673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5040"/>
                </a:lnSpc>
              </a:pPr>
              <a:r>
                <a:rPr lang="en-US" sz="4200" b="1" spc="-150">
                  <a:solidFill>
                    <a:srgbClr val="000000"/>
                  </a:solidFill>
                  <a:latin typeface="Arimo Bold"/>
                  <a:ea typeface="Arimo Bold"/>
                  <a:cs typeface="Arimo Bold"/>
                  <a:sym typeface="Arimo Bold"/>
                </a:rPr>
                <a:t>2. 사전준비   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676219" y="1952695"/>
            <a:ext cx="3617357" cy="556690"/>
            <a:chOff x="0" y="0"/>
            <a:chExt cx="4823143" cy="742254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4823143" cy="742254"/>
            </a:xfrm>
            <a:custGeom>
              <a:avLst/>
              <a:gdLst/>
              <a:ahLst/>
              <a:cxnLst/>
              <a:rect l="l" t="t" r="r" b="b"/>
              <a:pathLst>
                <a:path w="4823143" h="742254">
                  <a:moveTo>
                    <a:pt x="0" y="0"/>
                  </a:moveTo>
                  <a:lnTo>
                    <a:pt x="4823143" y="0"/>
                  </a:lnTo>
                  <a:lnTo>
                    <a:pt x="4823143" y="742254"/>
                  </a:lnTo>
                  <a:lnTo>
                    <a:pt x="0" y="74225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9525"/>
              <a:ext cx="4823143" cy="732729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452440" lvl="1" indent="-226220" algn="l">
                <a:lnSpc>
                  <a:spcPts val="2700"/>
                </a:lnSpc>
                <a:buFont typeface="Arial"/>
                <a:buChar char="•"/>
              </a:pPr>
              <a:r>
                <a:rPr lang="en-US" sz="2500" b="1">
                  <a:solidFill>
                    <a:srgbClr val="3A6193"/>
                  </a:solidFill>
                  <a:latin typeface="Arimo Bold"/>
                  <a:ea typeface="Arimo Bold"/>
                  <a:cs typeface="Arimo Bold"/>
                  <a:sym typeface="Arimo Bold"/>
                </a:rPr>
                <a:t>핵심 요약 / 키워드</a:t>
              </a:r>
            </a:p>
          </p:txBody>
        </p:sp>
      </p:grpSp>
      <p:sp>
        <p:nvSpPr>
          <p:cNvPr id="19" name="Freeform 19"/>
          <p:cNvSpPr/>
          <p:nvPr/>
        </p:nvSpPr>
        <p:spPr>
          <a:xfrm>
            <a:off x="760086" y="6663334"/>
            <a:ext cx="4314065" cy="1810842"/>
          </a:xfrm>
          <a:custGeom>
            <a:avLst/>
            <a:gdLst/>
            <a:ahLst/>
            <a:cxnLst/>
            <a:rect l="l" t="t" r="r" b="b"/>
            <a:pathLst>
              <a:path w="4314065" h="1810842">
                <a:moveTo>
                  <a:pt x="0" y="0"/>
                </a:moveTo>
                <a:lnTo>
                  <a:pt x="4314064" y="0"/>
                </a:lnTo>
                <a:lnTo>
                  <a:pt x="4314064" y="1810842"/>
                </a:lnTo>
                <a:lnTo>
                  <a:pt x="0" y="181084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20" name="Freeform 20"/>
          <p:cNvSpPr/>
          <p:nvPr/>
        </p:nvSpPr>
        <p:spPr>
          <a:xfrm>
            <a:off x="676219" y="2515944"/>
            <a:ext cx="4314065" cy="3108165"/>
          </a:xfrm>
          <a:custGeom>
            <a:avLst/>
            <a:gdLst/>
            <a:ahLst/>
            <a:cxnLst/>
            <a:rect l="l" t="t" r="r" b="b"/>
            <a:pathLst>
              <a:path w="4314065" h="3108165">
                <a:moveTo>
                  <a:pt x="0" y="0"/>
                </a:moveTo>
                <a:lnTo>
                  <a:pt x="4314065" y="0"/>
                </a:lnTo>
                <a:lnTo>
                  <a:pt x="4314065" y="3108165"/>
                </a:lnTo>
                <a:lnTo>
                  <a:pt x="0" y="310816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grpSp>
        <p:nvGrpSpPr>
          <p:cNvPr id="21" name="Group 21"/>
          <p:cNvGrpSpPr/>
          <p:nvPr/>
        </p:nvGrpSpPr>
        <p:grpSpPr>
          <a:xfrm>
            <a:off x="6404410" y="1748989"/>
            <a:ext cx="5162790" cy="7969089"/>
            <a:chOff x="0" y="0"/>
            <a:chExt cx="6883720" cy="10625452"/>
          </a:xfrm>
        </p:grpSpPr>
        <p:sp>
          <p:nvSpPr>
            <p:cNvPr id="22" name="Freeform 22"/>
            <p:cNvSpPr/>
            <p:nvPr/>
          </p:nvSpPr>
          <p:spPr>
            <a:xfrm>
              <a:off x="0" y="0"/>
              <a:ext cx="6883713" cy="10625503"/>
            </a:xfrm>
            <a:custGeom>
              <a:avLst/>
              <a:gdLst/>
              <a:ahLst/>
              <a:cxnLst/>
              <a:rect l="l" t="t" r="r" b="b"/>
              <a:pathLst>
                <a:path w="6883713" h="10625503">
                  <a:moveTo>
                    <a:pt x="0" y="0"/>
                  </a:moveTo>
                  <a:lnTo>
                    <a:pt x="6883713" y="0"/>
                  </a:lnTo>
                  <a:lnTo>
                    <a:pt x="6883713" y="10625503"/>
                  </a:lnTo>
                  <a:lnTo>
                    <a:pt x="0" y="10625503"/>
                  </a:lnTo>
                  <a:close/>
                </a:path>
              </a:pathLst>
            </a:custGeom>
            <a:solidFill>
              <a:srgbClr val="1F6765">
                <a:alpha val="24706"/>
              </a:srgbClr>
            </a:solidFill>
          </p:spPr>
        </p:sp>
      </p:grpSp>
      <p:grpSp>
        <p:nvGrpSpPr>
          <p:cNvPr id="23" name="Group 23"/>
          <p:cNvGrpSpPr/>
          <p:nvPr/>
        </p:nvGrpSpPr>
        <p:grpSpPr>
          <a:xfrm>
            <a:off x="6824748" y="2023924"/>
            <a:ext cx="3617357" cy="511070"/>
            <a:chOff x="0" y="0"/>
            <a:chExt cx="4823143" cy="681427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4823143" cy="681427"/>
            </a:xfrm>
            <a:custGeom>
              <a:avLst/>
              <a:gdLst/>
              <a:ahLst/>
              <a:cxnLst/>
              <a:rect l="l" t="t" r="r" b="b"/>
              <a:pathLst>
                <a:path w="4823143" h="681427">
                  <a:moveTo>
                    <a:pt x="0" y="0"/>
                  </a:moveTo>
                  <a:lnTo>
                    <a:pt x="4823143" y="0"/>
                  </a:lnTo>
                  <a:lnTo>
                    <a:pt x="4823143" y="681427"/>
                  </a:lnTo>
                  <a:lnTo>
                    <a:pt x="0" y="68142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5" name="TextBox 25"/>
            <p:cNvSpPr txBox="1"/>
            <p:nvPr/>
          </p:nvSpPr>
          <p:spPr>
            <a:xfrm>
              <a:off x="0" y="9525"/>
              <a:ext cx="4823143" cy="67190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452440" lvl="1" indent="-226220" algn="l">
                <a:lnSpc>
                  <a:spcPts val="2700"/>
                </a:lnSpc>
                <a:buFont typeface="Arial"/>
                <a:buChar char="•"/>
              </a:pPr>
              <a:r>
                <a:rPr lang="en-US" sz="2500" b="1">
                  <a:solidFill>
                    <a:srgbClr val="3A6193"/>
                  </a:solidFill>
                  <a:latin typeface="Arimo Bold"/>
                  <a:ea typeface="Arimo Bold"/>
                  <a:cs typeface="Arimo Bold"/>
                  <a:sym typeface="Arimo Bold"/>
                </a:rPr>
                <a:t>질문 전략 수립</a:t>
              </a:r>
            </a:p>
          </p:txBody>
        </p:sp>
      </p:grpSp>
      <p:sp>
        <p:nvSpPr>
          <p:cNvPr id="26" name="Freeform 26"/>
          <p:cNvSpPr/>
          <p:nvPr/>
        </p:nvSpPr>
        <p:spPr>
          <a:xfrm>
            <a:off x="6824748" y="2547567"/>
            <a:ext cx="4322116" cy="6184555"/>
          </a:xfrm>
          <a:custGeom>
            <a:avLst/>
            <a:gdLst/>
            <a:ahLst/>
            <a:cxnLst/>
            <a:rect l="l" t="t" r="r" b="b"/>
            <a:pathLst>
              <a:path w="4322116" h="6184555">
                <a:moveTo>
                  <a:pt x="0" y="0"/>
                </a:moveTo>
                <a:lnTo>
                  <a:pt x="4322115" y="0"/>
                </a:lnTo>
                <a:lnTo>
                  <a:pt x="4322115" y="6184554"/>
                </a:lnTo>
                <a:lnTo>
                  <a:pt x="0" y="618455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grpSp>
        <p:nvGrpSpPr>
          <p:cNvPr id="27" name="Group 27"/>
          <p:cNvGrpSpPr/>
          <p:nvPr/>
        </p:nvGrpSpPr>
        <p:grpSpPr>
          <a:xfrm>
            <a:off x="12271954" y="6314902"/>
            <a:ext cx="5349709" cy="3171756"/>
            <a:chOff x="0" y="0"/>
            <a:chExt cx="7132945" cy="4229008"/>
          </a:xfrm>
        </p:grpSpPr>
        <p:grpSp>
          <p:nvGrpSpPr>
            <p:cNvPr id="28" name="Group 28"/>
            <p:cNvGrpSpPr/>
            <p:nvPr/>
          </p:nvGrpSpPr>
          <p:grpSpPr>
            <a:xfrm>
              <a:off x="0" y="0"/>
              <a:ext cx="7132945" cy="4229008"/>
              <a:chOff x="0" y="0"/>
              <a:chExt cx="7132945" cy="4229008"/>
            </a:xfrm>
          </p:grpSpPr>
          <p:sp>
            <p:nvSpPr>
              <p:cNvPr id="29" name="Freeform 29"/>
              <p:cNvSpPr/>
              <p:nvPr/>
            </p:nvSpPr>
            <p:spPr>
              <a:xfrm>
                <a:off x="0" y="0"/>
                <a:ext cx="7132937" cy="4229059"/>
              </a:xfrm>
              <a:custGeom>
                <a:avLst/>
                <a:gdLst/>
                <a:ahLst/>
                <a:cxnLst/>
                <a:rect l="l" t="t" r="r" b="b"/>
                <a:pathLst>
                  <a:path w="7132937" h="4229059">
                    <a:moveTo>
                      <a:pt x="0" y="0"/>
                    </a:moveTo>
                    <a:lnTo>
                      <a:pt x="7132937" y="0"/>
                    </a:lnTo>
                    <a:lnTo>
                      <a:pt x="7132937" y="4229059"/>
                    </a:lnTo>
                    <a:lnTo>
                      <a:pt x="0" y="4229059"/>
                    </a:lnTo>
                    <a:close/>
                  </a:path>
                </a:pathLst>
              </a:custGeom>
              <a:solidFill>
                <a:srgbClr val="3A6193">
                  <a:alpha val="34902"/>
                </a:srgbClr>
              </a:solidFill>
            </p:spPr>
          </p:sp>
        </p:grpSp>
        <p:sp>
          <p:nvSpPr>
            <p:cNvPr id="30" name="Freeform 30"/>
            <p:cNvSpPr/>
            <p:nvPr/>
          </p:nvSpPr>
          <p:spPr>
            <a:xfrm>
              <a:off x="705872" y="573668"/>
              <a:ext cx="5721201" cy="2233620"/>
            </a:xfrm>
            <a:custGeom>
              <a:avLst/>
              <a:gdLst/>
              <a:ahLst/>
              <a:cxnLst/>
              <a:rect l="l" t="t" r="r" b="b"/>
              <a:pathLst>
                <a:path w="5721201" h="2233620">
                  <a:moveTo>
                    <a:pt x="0" y="0"/>
                  </a:moveTo>
                  <a:lnTo>
                    <a:pt x="5721201" y="0"/>
                  </a:lnTo>
                  <a:lnTo>
                    <a:pt x="5721201" y="2233619"/>
                  </a:lnTo>
                  <a:lnTo>
                    <a:pt x="0" y="22336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7"/>
              <a:stretch>
                <a:fillRect/>
              </a:stretch>
            </a:blipFill>
          </p:spPr>
        </p:sp>
        <p:sp>
          <p:nvSpPr>
            <p:cNvPr id="31" name="TextBox 31"/>
            <p:cNvSpPr txBox="1"/>
            <p:nvPr/>
          </p:nvSpPr>
          <p:spPr>
            <a:xfrm>
              <a:off x="617376" y="2966199"/>
              <a:ext cx="6083218" cy="919692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800"/>
                </a:lnSpc>
              </a:pPr>
              <a:r>
                <a:rPr lang="en-US" sz="2000" b="1" dirty="0" err="1">
                  <a:solidFill>
                    <a:srgbClr val="000000"/>
                  </a:solidFill>
                  <a:latin typeface="Arimo Bold"/>
                  <a:ea typeface="Arimo Bold"/>
                  <a:cs typeface="Arimo Bold"/>
                  <a:sym typeface="Arimo Bold"/>
                </a:rPr>
                <a:t>모든</a:t>
              </a:r>
              <a:r>
                <a:rPr lang="en-US" sz="2000" b="1" dirty="0">
                  <a:solidFill>
                    <a:srgbClr val="000000"/>
                  </a:solidFill>
                  <a:latin typeface="Arimo Bold"/>
                  <a:ea typeface="Arimo Bold"/>
                  <a:cs typeface="Arimo Bold"/>
                  <a:sym typeface="Arimo Bold"/>
                </a:rPr>
                <a:t> </a:t>
              </a:r>
              <a:r>
                <a:rPr lang="en-US" sz="2000" b="1" dirty="0" err="1">
                  <a:solidFill>
                    <a:srgbClr val="000000"/>
                  </a:solidFill>
                  <a:latin typeface="Arimo Bold"/>
                  <a:ea typeface="Arimo Bold"/>
                  <a:cs typeface="Arimo Bold"/>
                  <a:sym typeface="Arimo Bold"/>
                </a:rPr>
                <a:t>함수들은</a:t>
              </a:r>
              <a:r>
                <a:rPr lang="en-US" sz="2000" b="1" dirty="0">
                  <a:solidFill>
                    <a:srgbClr val="000000"/>
                  </a:solidFill>
                  <a:latin typeface="Arimo Bold"/>
                  <a:ea typeface="Arimo Bold"/>
                  <a:cs typeface="Arimo Bold"/>
                  <a:sym typeface="Arimo Bold"/>
                </a:rPr>
                <a:t> </a:t>
              </a:r>
              <a:r>
                <a:rPr lang="en-US" sz="2000" b="1" dirty="0" err="1">
                  <a:solidFill>
                    <a:srgbClr val="000000"/>
                  </a:solidFill>
                  <a:latin typeface="Arimo Bold"/>
                  <a:ea typeface="Arimo Bold"/>
                  <a:cs typeface="Arimo Bold"/>
                  <a:sym typeface="Arimo Bold"/>
                </a:rPr>
                <a:t>return을</a:t>
              </a:r>
              <a:r>
                <a:rPr lang="en-US" sz="2000" b="1" dirty="0">
                  <a:solidFill>
                    <a:srgbClr val="000000"/>
                  </a:solidFill>
                  <a:latin typeface="Arimo Bold"/>
                  <a:ea typeface="Arimo Bold"/>
                  <a:cs typeface="Arimo Bold"/>
                  <a:sym typeface="Arimo Bold"/>
                </a:rPr>
                <a:t> </a:t>
              </a:r>
              <a:r>
                <a:rPr lang="en-US" sz="2000" b="1" dirty="0" err="1">
                  <a:solidFill>
                    <a:srgbClr val="000000"/>
                  </a:solidFill>
                  <a:latin typeface="Arimo Bold"/>
                  <a:ea typeface="Arimo Bold"/>
                  <a:cs typeface="Arimo Bold"/>
                  <a:sym typeface="Arimo Bold"/>
                </a:rPr>
                <a:t>통해</a:t>
              </a:r>
              <a:r>
                <a:rPr lang="en-US" sz="2000" b="1" dirty="0">
                  <a:solidFill>
                    <a:srgbClr val="000000"/>
                  </a:solidFill>
                  <a:latin typeface="Arimo Bold"/>
                  <a:ea typeface="Arimo Bold"/>
                  <a:cs typeface="Arimo Bold"/>
                  <a:sym typeface="Arimo Bold"/>
                </a:rPr>
                <a:t> </a:t>
              </a:r>
            </a:p>
            <a:p>
              <a:pPr algn="ctr">
                <a:lnSpc>
                  <a:spcPts val="2800"/>
                </a:lnSpc>
              </a:pPr>
              <a:r>
                <a:rPr lang="en-US" sz="2000" b="1" dirty="0" err="1">
                  <a:solidFill>
                    <a:srgbClr val="000000"/>
                  </a:solidFill>
                  <a:latin typeface="Arimo Bold"/>
                  <a:ea typeface="Arimo Bold"/>
                  <a:cs typeface="Arimo Bold"/>
                  <a:sym typeface="Arimo Bold"/>
                </a:rPr>
                <a:t>새로운</a:t>
              </a:r>
              <a:r>
                <a:rPr lang="en-US" sz="2000" b="1" dirty="0">
                  <a:solidFill>
                    <a:srgbClr val="000000"/>
                  </a:solidFill>
                  <a:latin typeface="Arimo Bold"/>
                  <a:ea typeface="Arimo Bold"/>
                  <a:cs typeface="Arimo Bold"/>
                  <a:sym typeface="Arimo Bold"/>
                </a:rPr>
                <a:t> 키 / </a:t>
              </a:r>
              <a:r>
                <a:rPr lang="en-US" sz="2000" b="1" dirty="0" err="1">
                  <a:solidFill>
                    <a:srgbClr val="000000"/>
                  </a:solidFill>
                  <a:latin typeface="Arimo Bold"/>
                  <a:ea typeface="Arimo Bold"/>
                  <a:cs typeface="Arimo Bold"/>
                  <a:sym typeface="Arimo Bold"/>
                </a:rPr>
                <a:t>값을</a:t>
              </a:r>
              <a:r>
                <a:rPr lang="en-US" sz="2000" b="1" dirty="0">
                  <a:solidFill>
                    <a:srgbClr val="000000"/>
                  </a:solidFill>
                  <a:latin typeface="Arimo Bold"/>
                  <a:ea typeface="Arimo Bold"/>
                  <a:cs typeface="Arimo Bold"/>
                  <a:sym typeface="Arimo Bold"/>
                </a:rPr>
                <a:t> </a:t>
              </a:r>
              <a:r>
                <a:rPr lang="en-US" sz="2000" b="1" dirty="0" err="1">
                  <a:solidFill>
                    <a:srgbClr val="000000"/>
                  </a:solidFill>
                  <a:latin typeface="Arimo Bold"/>
                  <a:ea typeface="Arimo Bold"/>
                  <a:cs typeface="Arimo Bold"/>
                  <a:sym typeface="Arimo Bold"/>
                </a:rPr>
                <a:t>가진</a:t>
              </a:r>
              <a:r>
                <a:rPr lang="en-US" sz="2000" b="1" dirty="0">
                  <a:solidFill>
                    <a:srgbClr val="000000"/>
                  </a:solidFill>
                  <a:latin typeface="Arimo Bold"/>
                  <a:ea typeface="Arimo Bold"/>
                  <a:cs typeface="Arimo Bold"/>
                  <a:sym typeface="Arimo Bold"/>
                </a:rPr>
                <a:t> </a:t>
              </a:r>
              <a:r>
                <a:rPr lang="en-US" sz="2000" b="1" dirty="0" err="1">
                  <a:solidFill>
                    <a:srgbClr val="000000"/>
                  </a:solidFill>
                  <a:latin typeface="Arimo Bold"/>
                  <a:ea typeface="Arimo Bold"/>
                  <a:cs typeface="Arimo Bold"/>
                  <a:sym typeface="Arimo Bold"/>
                </a:rPr>
                <a:t>딕셔너리를</a:t>
              </a:r>
              <a:r>
                <a:rPr lang="en-US" sz="2000" b="1" dirty="0">
                  <a:solidFill>
                    <a:srgbClr val="000000"/>
                  </a:solidFill>
                  <a:latin typeface="Arimo Bold"/>
                  <a:ea typeface="Arimo Bold"/>
                  <a:cs typeface="Arimo Bold"/>
                  <a:sym typeface="Arimo Bold"/>
                </a:rPr>
                <a:t> </a:t>
              </a:r>
              <a:r>
                <a:rPr lang="en-US" sz="2000" b="1" dirty="0" err="1">
                  <a:solidFill>
                    <a:srgbClr val="000000"/>
                  </a:solidFill>
                  <a:latin typeface="Arimo Bold"/>
                  <a:ea typeface="Arimo Bold"/>
                  <a:cs typeface="Arimo Bold"/>
                  <a:sym typeface="Arimo Bold"/>
                </a:rPr>
                <a:t>반환</a:t>
              </a:r>
              <a:r>
                <a:rPr lang="en-US" sz="2000" b="1" dirty="0">
                  <a:solidFill>
                    <a:srgbClr val="000000"/>
                  </a:solidFill>
                  <a:latin typeface="Arimo Bold"/>
                  <a:ea typeface="Arimo Bold"/>
                  <a:cs typeface="Arimo Bold"/>
                  <a:sym typeface="Arimo Bold"/>
                </a:rPr>
                <a:t>  </a:t>
              </a:r>
            </a:p>
          </p:txBody>
        </p:sp>
      </p:grpSp>
      <p:grpSp>
        <p:nvGrpSpPr>
          <p:cNvPr id="32" name="Group 32"/>
          <p:cNvGrpSpPr/>
          <p:nvPr/>
        </p:nvGrpSpPr>
        <p:grpSpPr>
          <a:xfrm>
            <a:off x="12271954" y="2084813"/>
            <a:ext cx="5349709" cy="3701221"/>
            <a:chOff x="0" y="0"/>
            <a:chExt cx="7132945" cy="4934961"/>
          </a:xfrm>
        </p:grpSpPr>
        <p:sp>
          <p:nvSpPr>
            <p:cNvPr id="33" name="Freeform 33"/>
            <p:cNvSpPr/>
            <p:nvPr/>
          </p:nvSpPr>
          <p:spPr>
            <a:xfrm>
              <a:off x="0" y="0"/>
              <a:ext cx="7132937" cy="4935012"/>
            </a:xfrm>
            <a:custGeom>
              <a:avLst/>
              <a:gdLst/>
              <a:ahLst/>
              <a:cxnLst/>
              <a:rect l="l" t="t" r="r" b="b"/>
              <a:pathLst>
                <a:path w="7132937" h="4935012">
                  <a:moveTo>
                    <a:pt x="0" y="0"/>
                  </a:moveTo>
                  <a:lnTo>
                    <a:pt x="7132937" y="0"/>
                  </a:lnTo>
                  <a:lnTo>
                    <a:pt x="7132937" y="4935012"/>
                  </a:lnTo>
                  <a:lnTo>
                    <a:pt x="0" y="4935012"/>
                  </a:lnTo>
                  <a:close/>
                </a:path>
              </a:pathLst>
            </a:custGeom>
            <a:solidFill>
              <a:srgbClr val="65B2A6">
                <a:alpha val="37647"/>
              </a:srgbClr>
            </a:solidFill>
          </p:spPr>
        </p:sp>
      </p:grpSp>
      <p:sp>
        <p:nvSpPr>
          <p:cNvPr id="34" name="Freeform 34"/>
          <p:cNvSpPr/>
          <p:nvPr/>
        </p:nvSpPr>
        <p:spPr>
          <a:xfrm>
            <a:off x="12857351" y="2868981"/>
            <a:ext cx="4290901" cy="1991517"/>
          </a:xfrm>
          <a:custGeom>
            <a:avLst/>
            <a:gdLst/>
            <a:ahLst/>
            <a:cxnLst/>
            <a:rect l="l" t="t" r="r" b="b"/>
            <a:pathLst>
              <a:path w="4290901" h="1991517">
                <a:moveTo>
                  <a:pt x="0" y="0"/>
                </a:moveTo>
                <a:lnTo>
                  <a:pt x="4290901" y="0"/>
                </a:lnTo>
                <a:lnTo>
                  <a:pt x="4290901" y="1991517"/>
                </a:lnTo>
                <a:lnTo>
                  <a:pt x="0" y="1991517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grpSp>
        <p:nvGrpSpPr>
          <p:cNvPr id="35" name="Group 35"/>
          <p:cNvGrpSpPr/>
          <p:nvPr/>
        </p:nvGrpSpPr>
        <p:grpSpPr>
          <a:xfrm>
            <a:off x="12866876" y="2357911"/>
            <a:ext cx="3617357" cy="511070"/>
            <a:chOff x="0" y="0"/>
            <a:chExt cx="4823143" cy="681427"/>
          </a:xfrm>
        </p:grpSpPr>
        <p:sp>
          <p:nvSpPr>
            <p:cNvPr id="36" name="Freeform 36"/>
            <p:cNvSpPr/>
            <p:nvPr/>
          </p:nvSpPr>
          <p:spPr>
            <a:xfrm>
              <a:off x="0" y="0"/>
              <a:ext cx="4823143" cy="681427"/>
            </a:xfrm>
            <a:custGeom>
              <a:avLst/>
              <a:gdLst/>
              <a:ahLst/>
              <a:cxnLst/>
              <a:rect l="l" t="t" r="r" b="b"/>
              <a:pathLst>
                <a:path w="4823143" h="681427">
                  <a:moveTo>
                    <a:pt x="0" y="0"/>
                  </a:moveTo>
                  <a:lnTo>
                    <a:pt x="4823143" y="0"/>
                  </a:lnTo>
                  <a:lnTo>
                    <a:pt x="4823143" y="681427"/>
                  </a:lnTo>
                  <a:lnTo>
                    <a:pt x="0" y="68142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7" name="TextBox 37"/>
            <p:cNvSpPr txBox="1"/>
            <p:nvPr/>
          </p:nvSpPr>
          <p:spPr>
            <a:xfrm>
              <a:off x="0" y="9525"/>
              <a:ext cx="4823143" cy="67190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452440" lvl="1" indent="-226220" algn="l">
                <a:lnSpc>
                  <a:spcPts val="2700"/>
                </a:lnSpc>
                <a:buFont typeface="Arial"/>
                <a:buChar char="•"/>
              </a:pPr>
              <a:r>
                <a:rPr lang="en-US" sz="2500" b="1">
                  <a:solidFill>
                    <a:srgbClr val="3A6193"/>
                  </a:solidFill>
                  <a:latin typeface="Arimo Bold"/>
                  <a:ea typeface="Arimo Bold"/>
                  <a:cs typeface="Arimo Bold"/>
                  <a:sym typeface="Arimo Bold"/>
                </a:rPr>
                <a:t>하나로 묶기</a:t>
              </a:r>
            </a:p>
          </p:txBody>
        </p:sp>
      </p:grpSp>
      <p:sp>
        <p:nvSpPr>
          <p:cNvPr id="38" name="TextBox 38"/>
          <p:cNvSpPr txBox="1"/>
          <p:nvPr/>
        </p:nvSpPr>
        <p:spPr>
          <a:xfrm>
            <a:off x="13030200" y="4939817"/>
            <a:ext cx="3943080" cy="7016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마지막</a:t>
            </a:r>
            <a:r>
              <a:rPr lang="en-US" sz="20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단계에서</a:t>
            </a:r>
            <a:r>
              <a:rPr lang="en-US" sz="20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구현한</a:t>
            </a:r>
            <a:r>
              <a:rPr lang="en-US" sz="20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함수들을</a:t>
            </a:r>
            <a:endParaRPr lang="en-US" sz="2000" b="1" dirty="0">
              <a:solidFill>
                <a:srgbClr val="000000"/>
              </a:solidFill>
              <a:latin typeface="Arimo Bold"/>
              <a:ea typeface="Arimo Bold"/>
              <a:cs typeface="Arimo Bold"/>
              <a:sym typeface="Arimo Bold"/>
            </a:endParaRPr>
          </a:p>
          <a:p>
            <a:pPr algn="ctr">
              <a:lnSpc>
                <a:spcPts val="2800"/>
              </a:lnSpc>
            </a:pPr>
            <a:r>
              <a:rPr lang="en-US" sz="20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순차적으로</a:t>
            </a:r>
            <a:r>
              <a:rPr lang="en-US" sz="20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실행</a:t>
            </a:r>
            <a:endParaRPr lang="en-US" sz="2000" b="1" dirty="0">
              <a:solidFill>
                <a:srgbClr val="000000"/>
              </a:solidFill>
              <a:latin typeface="Arimo Bold"/>
              <a:ea typeface="Arimo Bold"/>
              <a:cs typeface="Arimo Bold"/>
              <a:sym typeface="Arimo Bold"/>
            </a:endParaRPr>
          </a:p>
        </p:txBody>
      </p:sp>
      <p:grpSp>
        <p:nvGrpSpPr>
          <p:cNvPr id="39" name="Group 39"/>
          <p:cNvGrpSpPr/>
          <p:nvPr/>
        </p:nvGrpSpPr>
        <p:grpSpPr>
          <a:xfrm>
            <a:off x="3086600" y="582905"/>
            <a:ext cx="2174656" cy="1150714"/>
            <a:chOff x="0" y="0"/>
            <a:chExt cx="3983016" cy="2107605"/>
          </a:xfrm>
        </p:grpSpPr>
        <p:sp>
          <p:nvSpPr>
            <p:cNvPr id="40" name="Freeform 40"/>
            <p:cNvSpPr/>
            <p:nvPr/>
          </p:nvSpPr>
          <p:spPr>
            <a:xfrm>
              <a:off x="0" y="0"/>
              <a:ext cx="3983016" cy="2107605"/>
            </a:xfrm>
            <a:custGeom>
              <a:avLst/>
              <a:gdLst/>
              <a:ahLst/>
              <a:cxnLst/>
              <a:rect l="l" t="t" r="r" b="b"/>
              <a:pathLst>
                <a:path w="3983016" h="2107605">
                  <a:moveTo>
                    <a:pt x="0" y="0"/>
                  </a:moveTo>
                  <a:lnTo>
                    <a:pt x="3983016" y="0"/>
                  </a:lnTo>
                  <a:lnTo>
                    <a:pt x="3983016" y="2107605"/>
                  </a:lnTo>
                  <a:lnTo>
                    <a:pt x="0" y="2107605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1" name="TextBox 41"/>
            <p:cNvSpPr txBox="1"/>
            <p:nvPr/>
          </p:nvSpPr>
          <p:spPr>
            <a:xfrm>
              <a:off x="0" y="-19050"/>
              <a:ext cx="3983016" cy="212665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20"/>
                </a:lnSpc>
              </a:pPr>
              <a:r>
                <a:rPr lang="en-US" sz="3100" b="1" spc="-108">
                  <a:solidFill>
                    <a:srgbClr val="000000"/>
                  </a:solidFill>
                  <a:latin typeface="Arimo Bold"/>
                  <a:ea typeface="Arimo Bold"/>
                  <a:cs typeface="Arimo Bold"/>
                  <a:sym typeface="Arimo Bold"/>
                </a:rPr>
                <a:t>미션①</a:t>
              </a:r>
            </a:p>
            <a:p>
              <a:pPr algn="l">
                <a:lnSpc>
                  <a:spcPts val="3960"/>
                </a:lnSpc>
              </a:pPr>
              <a:endParaRPr lang="en-US" sz="3100" b="1" spc="-108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endParaRPr>
            </a:p>
          </p:txBody>
        </p:sp>
      </p:grpSp>
      <p:sp>
        <p:nvSpPr>
          <p:cNvPr id="42" name="Freeform 42"/>
          <p:cNvSpPr/>
          <p:nvPr/>
        </p:nvSpPr>
        <p:spPr>
          <a:xfrm>
            <a:off x="5680538" y="4707978"/>
            <a:ext cx="623309" cy="931866"/>
          </a:xfrm>
          <a:custGeom>
            <a:avLst/>
            <a:gdLst/>
            <a:ahLst/>
            <a:cxnLst/>
            <a:rect l="l" t="t" r="r" b="b"/>
            <a:pathLst>
              <a:path w="623309" h="931866">
                <a:moveTo>
                  <a:pt x="0" y="0"/>
                </a:moveTo>
                <a:lnTo>
                  <a:pt x="623309" y="0"/>
                </a:lnTo>
                <a:lnTo>
                  <a:pt x="623309" y="931866"/>
                </a:lnTo>
                <a:lnTo>
                  <a:pt x="0" y="931866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43" name="Freeform 43"/>
          <p:cNvSpPr/>
          <p:nvPr/>
        </p:nvSpPr>
        <p:spPr>
          <a:xfrm>
            <a:off x="11625418" y="3424963"/>
            <a:ext cx="588317" cy="879553"/>
          </a:xfrm>
          <a:custGeom>
            <a:avLst/>
            <a:gdLst/>
            <a:ahLst/>
            <a:cxnLst/>
            <a:rect l="l" t="t" r="r" b="b"/>
            <a:pathLst>
              <a:path w="588317" h="879553">
                <a:moveTo>
                  <a:pt x="0" y="0"/>
                </a:moveTo>
                <a:lnTo>
                  <a:pt x="588318" y="0"/>
                </a:lnTo>
                <a:lnTo>
                  <a:pt x="588318" y="879553"/>
                </a:lnTo>
                <a:lnTo>
                  <a:pt x="0" y="879553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44" name="Freeform 44"/>
          <p:cNvSpPr/>
          <p:nvPr/>
        </p:nvSpPr>
        <p:spPr>
          <a:xfrm>
            <a:off x="16636499" y="6314902"/>
            <a:ext cx="821782" cy="696273"/>
          </a:xfrm>
          <a:custGeom>
            <a:avLst/>
            <a:gdLst/>
            <a:ahLst/>
            <a:cxnLst/>
            <a:rect l="l" t="t" r="r" b="b"/>
            <a:pathLst>
              <a:path w="821782" h="696273">
                <a:moveTo>
                  <a:pt x="0" y="0"/>
                </a:moveTo>
                <a:lnTo>
                  <a:pt x="821782" y="0"/>
                </a:lnTo>
                <a:lnTo>
                  <a:pt x="821782" y="696274"/>
                </a:lnTo>
                <a:lnTo>
                  <a:pt x="0" y="696274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alphaModFix amt="80000"/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</p:sp>
      <p:sp>
        <p:nvSpPr>
          <p:cNvPr id="45" name="TextBox 45"/>
          <p:cNvSpPr txBox="1"/>
          <p:nvPr/>
        </p:nvSpPr>
        <p:spPr>
          <a:xfrm>
            <a:off x="907289" y="5738409"/>
            <a:ext cx="3817111" cy="7016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핵심</a:t>
            </a:r>
            <a:r>
              <a:rPr lang="en-US" sz="20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요약과</a:t>
            </a:r>
            <a:r>
              <a:rPr lang="en-US" sz="20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키워드</a:t>
            </a:r>
            <a:r>
              <a:rPr lang="en-US" sz="20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추출을</a:t>
            </a:r>
            <a:r>
              <a:rPr lang="en-US" sz="20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위한</a:t>
            </a:r>
            <a:endParaRPr lang="en-US" sz="2000" b="1" dirty="0">
              <a:solidFill>
                <a:srgbClr val="000000"/>
              </a:solidFill>
              <a:latin typeface="Arimo Bold"/>
              <a:ea typeface="Arimo Bold"/>
              <a:cs typeface="Arimo Bold"/>
              <a:sym typeface="Arimo Bold"/>
            </a:endParaRPr>
          </a:p>
          <a:p>
            <a:pPr algn="ctr">
              <a:lnSpc>
                <a:spcPts val="2800"/>
              </a:lnSpc>
            </a:pPr>
            <a:r>
              <a:rPr lang="en-US" sz="20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프롬프트</a:t>
            </a:r>
            <a:r>
              <a:rPr lang="en-US" sz="20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작성</a:t>
            </a:r>
            <a:endParaRPr lang="en-US" sz="2000" b="1" dirty="0">
              <a:solidFill>
                <a:srgbClr val="000000"/>
              </a:solidFill>
              <a:latin typeface="Arimo Bold"/>
              <a:ea typeface="Arimo Bold"/>
              <a:cs typeface="Arimo Bold"/>
              <a:sym typeface="Arimo Bold"/>
            </a:endParaRPr>
          </a:p>
        </p:txBody>
      </p:sp>
      <p:sp>
        <p:nvSpPr>
          <p:cNvPr id="46" name="TextBox 46"/>
          <p:cNvSpPr txBox="1"/>
          <p:nvPr/>
        </p:nvSpPr>
        <p:spPr>
          <a:xfrm>
            <a:off x="685800" y="8649800"/>
            <a:ext cx="1633619" cy="59499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380"/>
              </a:lnSpc>
            </a:pPr>
            <a:r>
              <a:rPr lang="en-US" sz="17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LLM </a:t>
            </a:r>
            <a:r>
              <a:rPr lang="en-US" sz="17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설정</a:t>
            </a:r>
            <a:r>
              <a:rPr lang="en-US" sz="17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후 </a:t>
            </a:r>
          </a:p>
          <a:p>
            <a:pPr algn="ctr">
              <a:lnSpc>
                <a:spcPts val="2380"/>
              </a:lnSpc>
            </a:pPr>
            <a:r>
              <a:rPr lang="en-US" sz="17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파이프라인</a:t>
            </a:r>
            <a:r>
              <a:rPr lang="en-US" sz="17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</a:t>
            </a:r>
            <a:r>
              <a:rPr lang="en-US" sz="17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구성</a:t>
            </a:r>
            <a:endParaRPr lang="en-US" sz="1700" b="1" dirty="0">
              <a:solidFill>
                <a:srgbClr val="000000"/>
              </a:solidFill>
              <a:latin typeface="Arimo Bold"/>
              <a:ea typeface="Arimo Bold"/>
              <a:cs typeface="Arimo Bold"/>
              <a:sym typeface="Arimo Bold"/>
            </a:endParaRPr>
          </a:p>
        </p:txBody>
      </p:sp>
      <p:sp>
        <p:nvSpPr>
          <p:cNvPr id="47" name="TextBox 47"/>
          <p:cNvSpPr txBox="1"/>
          <p:nvPr/>
        </p:nvSpPr>
        <p:spPr>
          <a:xfrm>
            <a:off x="7162800" y="8848660"/>
            <a:ext cx="3733799" cy="7016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요약과</a:t>
            </a:r>
            <a:r>
              <a:rPr lang="en-US" sz="20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키워드를</a:t>
            </a:r>
            <a:r>
              <a:rPr lang="en-US" sz="20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이용해</a:t>
            </a:r>
            <a:endParaRPr lang="en-US" sz="2000" b="1" dirty="0">
              <a:solidFill>
                <a:srgbClr val="000000"/>
              </a:solidFill>
              <a:latin typeface="Arimo Bold"/>
              <a:ea typeface="Arimo Bold"/>
              <a:cs typeface="Arimo Bold"/>
              <a:sym typeface="Arimo Bold"/>
            </a:endParaRPr>
          </a:p>
          <a:p>
            <a:pPr algn="ctr">
              <a:lnSpc>
                <a:spcPts val="2800"/>
              </a:lnSpc>
            </a:pPr>
            <a:r>
              <a:rPr lang="en-US" sz="20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질문</a:t>
            </a:r>
            <a:r>
              <a:rPr lang="en-US" sz="20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전략을</a:t>
            </a:r>
            <a:r>
              <a:rPr lang="en-US" sz="20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위한</a:t>
            </a:r>
            <a:r>
              <a:rPr lang="en-US" sz="20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프롬프트</a:t>
            </a:r>
            <a:r>
              <a:rPr lang="en-US" sz="20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</a:t>
            </a:r>
            <a:r>
              <a:rPr lang="en-US" sz="20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작성</a:t>
            </a:r>
            <a:endParaRPr lang="en-US" sz="2000" b="1" dirty="0">
              <a:solidFill>
                <a:srgbClr val="000000"/>
              </a:solidFill>
              <a:latin typeface="Arimo Bold"/>
              <a:ea typeface="Arimo Bold"/>
              <a:cs typeface="Arimo Bold"/>
              <a:sym typeface="Arimo Bold"/>
            </a:endParaRPr>
          </a:p>
        </p:txBody>
      </p:sp>
      <p:sp>
        <p:nvSpPr>
          <p:cNvPr id="48" name="TextBox 48"/>
          <p:cNvSpPr txBox="1"/>
          <p:nvPr/>
        </p:nvSpPr>
        <p:spPr>
          <a:xfrm>
            <a:off x="2590800" y="8640275"/>
            <a:ext cx="2772365" cy="6131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invoke로</a:t>
            </a:r>
            <a:r>
              <a:rPr lang="en-US" sz="18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</a:t>
            </a:r>
            <a:r>
              <a:rPr lang="en-US" sz="18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입력</a:t>
            </a:r>
            <a:r>
              <a:rPr lang="en-US" sz="18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</a:t>
            </a:r>
            <a:r>
              <a:rPr lang="en-US" sz="18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데이터</a:t>
            </a:r>
            <a:r>
              <a:rPr lang="en-US" sz="18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</a:t>
            </a:r>
            <a:r>
              <a:rPr lang="en-US" sz="18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전달</a:t>
            </a:r>
            <a:endParaRPr lang="en-US" sz="1800" b="1" dirty="0">
              <a:solidFill>
                <a:srgbClr val="000000"/>
              </a:solidFill>
              <a:latin typeface="Arimo Bold"/>
              <a:ea typeface="Arimo Bold"/>
              <a:cs typeface="Arimo Bold"/>
              <a:sym typeface="Arimo Bold"/>
            </a:endParaRPr>
          </a:p>
          <a:p>
            <a:pPr algn="l">
              <a:lnSpc>
                <a:spcPts val="2520"/>
              </a:lnSpc>
            </a:pPr>
            <a:r>
              <a:rPr lang="en-US" sz="18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=&gt; </a:t>
            </a:r>
            <a:r>
              <a:rPr lang="en-US" sz="18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결과</a:t>
            </a:r>
            <a:r>
              <a:rPr lang="en-US" sz="18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</a:t>
            </a:r>
            <a:r>
              <a:rPr lang="en-US" sz="18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도출</a:t>
            </a:r>
            <a:endParaRPr lang="en-US" sz="1800" b="1" dirty="0">
              <a:solidFill>
                <a:srgbClr val="000000"/>
              </a:solidFill>
              <a:latin typeface="Arimo Bold"/>
              <a:ea typeface="Arimo Bold"/>
              <a:cs typeface="Arimo Bold"/>
              <a:sym typeface="Arimo Bo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5394796"/>
            <a:ext cx="18288000" cy="4288585"/>
          </a:xfrm>
          <a:custGeom>
            <a:avLst/>
            <a:gdLst/>
            <a:ahLst/>
            <a:cxnLst/>
            <a:rect l="l" t="t" r="r" b="b"/>
            <a:pathLst>
              <a:path w="18288000" h="4288585">
                <a:moveTo>
                  <a:pt x="0" y="0"/>
                </a:moveTo>
                <a:lnTo>
                  <a:pt x="18288000" y="0"/>
                </a:lnTo>
                <a:lnTo>
                  <a:pt x="18288000" y="4288586"/>
                </a:lnTo>
                <a:lnTo>
                  <a:pt x="0" y="42885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654883" r="-303185" b="-212234"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0" y="0"/>
            <a:ext cx="18288000" cy="5400891"/>
          </a:xfrm>
          <a:custGeom>
            <a:avLst/>
            <a:gdLst/>
            <a:ahLst/>
            <a:cxnLst/>
            <a:rect l="l" t="t" r="r" b="b"/>
            <a:pathLst>
              <a:path w="18288000" h="5400891">
                <a:moveTo>
                  <a:pt x="0" y="0"/>
                </a:moveTo>
                <a:lnTo>
                  <a:pt x="18288000" y="0"/>
                </a:lnTo>
                <a:lnTo>
                  <a:pt x="18288000" y="5400891"/>
                </a:lnTo>
                <a:lnTo>
                  <a:pt x="0" y="540089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48668" b="-41800"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0" y="9223310"/>
            <a:ext cx="18288000" cy="1063690"/>
          </a:xfrm>
          <a:custGeom>
            <a:avLst/>
            <a:gdLst/>
            <a:ahLst/>
            <a:cxnLst/>
            <a:rect l="l" t="t" r="r" b="b"/>
            <a:pathLst>
              <a:path w="18288000" h="1063690">
                <a:moveTo>
                  <a:pt x="0" y="0"/>
                </a:moveTo>
                <a:lnTo>
                  <a:pt x="18288000" y="0"/>
                </a:lnTo>
                <a:lnTo>
                  <a:pt x="18288000" y="1063690"/>
                </a:lnTo>
                <a:lnTo>
                  <a:pt x="0" y="106369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654883" r="-1" b="-212234"/>
            </a:stretch>
          </a:blipFill>
        </p:spPr>
      </p:sp>
      <p:sp>
        <p:nvSpPr>
          <p:cNvPr id="5" name="AutoShape 5"/>
          <p:cNvSpPr/>
          <p:nvPr/>
        </p:nvSpPr>
        <p:spPr>
          <a:xfrm rot="2683">
            <a:off x="-7147" y="9755156"/>
            <a:ext cx="18302293" cy="0"/>
          </a:xfrm>
          <a:prstGeom prst="line">
            <a:avLst/>
          </a:prstGeom>
          <a:ln w="9525" cap="rnd">
            <a:solidFill>
              <a:srgbClr val="BFBFBF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6" name="Group 6"/>
          <p:cNvGrpSpPr/>
          <p:nvPr/>
        </p:nvGrpSpPr>
        <p:grpSpPr>
          <a:xfrm>
            <a:off x="315705" y="9838632"/>
            <a:ext cx="5334856" cy="448368"/>
            <a:chOff x="0" y="0"/>
            <a:chExt cx="7113142" cy="597824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113142" cy="597824"/>
            </a:xfrm>
            <a:custGeom>
              <a:avLst/>
              <a:gdLst/>
              <a:ahLst/>
              <a:cxnLst/>
              <a:rect l="l" t="t" r="r" b="b"/>
              <a:pathLst>
                <a:path w="7113142" h="597824">
                  <a:moveTo>
                    <a:pt x="0" y="0"/>
                  </a:moveTo>
                  <a:lnTo>
                    <a:pt x="7113142" y="0"/>
                  </a:lnTo>
                  <a:lnTo>
                    <a:pt x="7113142" y="597824"/>
                  </a:lnTo>
                  <a:lnTo>
                    <a:pt x="0" y="59782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19050"/>
              <a:ext cx="7113142" cy="616874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2325"/>
                </a:lnSpc>
              </a:pPr>
              <a:r>
                <a:rPr lang="en-US" sz="1938" b="1">
                  <a:solidFill>
                    <a:srgbClr val="34AEAA"/>
                  </a:solidFill>
                  <a:latin typeface="Arimo Bold"/>
                  <a:ea typeface="Arimo Bold"/>
                  <a:cs typeface="Arimo Bold"/>
                  <a:sym typeface="Arimo Bold"/>
                </a:rPr>
                <a:t>KT AIVLE School</a:t>
              </a:r>
            </a:p>
          </p:txBody>
        </p:sp>
      </p:grpSp>
      <p:sp>
        <p:nvSpPr>
          <p:cNvPr id="9" name="AutoShape 9"/>
          <p:cNvSpPr/>
          <p:nvPr/>
        </p:nvSpPr>
        <p:spPr>
          <a:xfrm rot="13895">
            <a:off x="-21514" y="1575536"/>
            <a:ext cx="18331020" cy="0"/>
          </a:xfrm>
          <a:prstGeom prst="line">
            <a:avLst/>
          </a:prstGeom>
          <a:ln w="19050" cap="rnd">
            <a:solidFill>
              <a:srgbClr val="02BDB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Freeform 10"/>
          <p:cNvSpPr/>
          <p:nvPr/>
        </p:nvSpPr>
        <p:spPr>
          <a:xfrm>
            <a:off x="16431682" y="189192"/>
            <a:ext cx="1602057" cy="364862"/>
          </a:xfrm>
          <a:custGeom>
            <a:avLst/>
            <a:gdLst/>
            <a:ahLst/>
            <a:cxnLst/>
            <a:rect l="l" t="t" r="r" b="b"/>
            <a:pathLst>
              <a:path w="1602057" h="364862">
                <a:moveTo>
                  <a:pt x="0" y="0"/>
                </a:moveTo>
                <a:lnTo>
                  <a:pt x="1602058" y="0"/>
                </a:lnTo>
                <a:lnTo>
                  <a:pt x="1602058" y="364862"/>
                </a:lnTo>
                <a:lnTo>
                  <a:pt x="0" y="36486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914"/>
            </a:stretch>
          </a:blipFill>
        </p:spPr>
      </p:sp>
      <p:grpSp>
        <p:nvGrpSpPr>
          <p:cNvPr id="11" name="Group 11"/>
          <p:cNvGrpSpPr/>
          <p:nvPr/>
        </p:nvGrpSpPr>
        <p:grpSpPr>
          <a:xfrm>
            <a:off x="473527" y="431074"/>
            <a:ext cx="10212896" cy="943266"/>
            <a:chOff x="0" y="0"/>
            <a:chExt cx="13617194" cy="125768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3617194" cy="1257688"/>
            </a:xfrm>
            <a:custGeom>
              <a:avLst/>
              <a:gdLst/>
              <a:ahLst/>
              <a:cxnLst/>
              <a:rect l="l" t="t" r="r" b="b"/>
              <a:pathLst>
                <a:path w="13617194" h="1257688">
                  <a:moveTo>
                    <a:pt x="0" y="0"/>
                  </a:moveTo>
                  <a:lnTo>
                    <a:pt x="13617194" y="0"/>
                  </a:lnTo>
                  <a:lnTo>
                    <a:pt x="13617194" y="1257688"/>
                  </a:lnTo>
                  <a:lnTo>
                    <a:pt x="0" y="125768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0" y="-19050"/>
              <a:ext cx="13617194" cy="127673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5040"/>
                </a:lnSpc>
              </a:pPr>
              <a:r>
                <a:rPr lang="en-US" sz="4200" b="1" spc="-150">
                  <a:solidFill>
                    <a:srgbClr val="000000"/>
                  </a:solidFill>
                  <a:latin typeface="Arimo Bold"/>
                  <a:ea typeface="Arimo Bold"/>
                  <a:cs typeface="Arimo Bold"/>
                  <a:sym typeface="Arimo Bold"/>
                </a:rPr>
                <a:t>3. 고도화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2609280" y="593275"/>
            <a:ext cx="2174656" cy="2528690"/>
            <a:chOff x="0" y="0"/>
            <a:chExt cx="3983016" cy="4631452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3983016" cy="4631453"/>
            </a:xfrm>
            <a:custGeom>
              <a:avLst/>
              <a:gdLst/>
              <a:ahLst/>
              <a:cxnLst/>
              <a:rect l="l" t="t" r="r" b="b"/>
              <a:pathLst>
                <a:path w="3983016" h="4631453">
                  <a:moveTo>
                    <a:pt x="0" y="0"/>
                  </a:moveTo>
                  <a:lnTo>
                    <a:pt x="3983016" y="0"/>
                  </a:lnTo>
                  <a:lnTo>
                    <a:pt x="3983016" y="4631453"/>
                  </a:lnTo>
                  <a:lnTo>
                    <a:pt x="0" y="4631453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0" y="-19050"/>
              <a:ext cx="3983016" cy="4650502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3720"/>
                </a:lnSpc>
              </a:pPr>
              <a:r>
                <a:rPr lang="en-US" sz="3100" b="1" spc="-108">
                  <a:solidFill>
                    <a:srgbClr val="000000"/>
                  </a:solidFill>
                  <a:latin typeface="Arimo Bold"/>
                  <a:ea typeface="Arimo Bold"/>
                  <a:cs typeface="Arimo Bold"/>
                  <a:sym typeface="Arimo Bold"/>
                </a:rPr>
                <a:t>미션②, ③</a:t>
              </a:r>
            </a:p>
            <a:p>
              <a:pPr algn="l">
                <a:lnSpc>
                  <a:spcPts val="3720"/>
                </a:lnSpc>
              </a:pPr>
              <a:endParaRPr lang="en-US" sz="3100" b="1" spc="-108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endParaRPr>
            </a:p>
            <a:p>
              <a:pPr algn="l">
                <a:lnSpc>
                  <a:spcPts val="3720"/>
                </a:lnSpc>
              </a:pPr>
              <a:endParaRPr lang="en-US" sz="3100" b="1" spc="-108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endParaRPr>
            </a:p>
            <a:p>
              <a:pPr algn="l">
                <a:lnSpc>
                  <a:spcPts val="3720"/>
                </a:lnSpc>
              </a:pPr>
              <a:endParaRPr lang="en-US" sz="3100" b="1" spc="-108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endParaRPr>
            </a:p>
            <a:p>
              <a:pPr algn="l">
                <a:lnSpc>
                  <a:spcPts val="3960"/>
                </a:lnSpc>
              </a:pPr>
              <a:endParaRPr lang="en-US" sz="3100" b="1" spc="-108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endParaRP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254260" y="1714293"/>
            <a:ext cx="4329546" cy="7866888"/>
            <a:chOff x="0" y="0"/>
            <a:chExt cx="5772728" cy="10489184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5772722" cy="10489235"/>
            </a:xfrm>
            <a:custGeom>
              <a:avLst/>
              <a:gdLst/>
              <a:ahLst/>
              <a:cxnLst/>
              <a:rect l="l" t="t" r="r" b="b"/>
              <a:pathLst>
                <a:path w="5772722" h="10489235">
                  <a:moveTo>
                    <a:pt x="0" y="0"/>
                  </a:moveTo>
                  <a:lnTo>
                    <a:pt x="5772722" y="0"/>
                  </a:lnTo>
                  <a:lnTo>
                    <a:pt x="5772722" y="10489235"/>
                  </a:lnTo>
                  <a:lnTo>
                    <a:pt x="0" y="10489235"/>
                  </a:lnTo>
                  <a:close/>
                </a:path>
              </a:pathLst>
            </a:custGeom>
            <a:solidFill>
              <a:srgbClr val="34AEAA">
                <a:alpha val="26667"/>
              </a:srgbClr>
            </a:solidFill>
          </p:spPr>
        </p:sp>
      </p:grpSp>
      <p:grpSp>
        <p:nvGrpSpPr>
          <p:cNvPr id="19" name="Group 19"/>
          <p:cNvGrpSpPr/>
          <p:nvPr/>
        </p:nvGrpSpPr>
        <p:grpSpPr>
          <a:xfrm>
            <a:off x="254260" y="1951565"/>
            <a:ext cx="3617357" cy="556690"/>
            <a:chOff x="0" y="0"/>
            <a:chExt cx="4823143" cy="742254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4823143" cy="742254"/>
            </a:xfrm>
            <a:custGeom>
              <a:avLst/>
              <a:gdLst/>
              <a:ahLst/>
              <a:cxnLst/>
              <a:rect l="l" t="t" r="r" b="b"/>
              <a:pathLst>
                <a:path w="4823143" h="742254">
                  <a:moveTo>
                    <a:pt x="0" y="0"/>
                  </a:moveTo>
                  <a:lnTo>
                    <a:pt x="4823143" y="0"/>
                  </a:lnTo>
                  <a:lnTo>
                    <a:pt x="4823143" y="742254"/>
                  </a:lnTo>
                  <a:lnTo>
                    <a:pt x="0" y="74225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0" y="9525"/>
              <a:ext cx="4823143" cy="732729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452440" lvl="1" indent="-226220" algn="l">
                <a:lnSpc>
                  <a:spcPts val="2700"/>
                </a:lnSpc>
                <a:buFont typeface="Arial"/>
                <a:buChar char="•"/>
              </a:pPr>
              <a:r>
                <a:rPr lang="en-US" sz="2500" b="1">
                  <a:solidFill>
                    <a:srgbClr val="3A6193"/>
                  </a:solidFill>
                  <a:latin typeface="Arimo Bold"/>
                  <a:ea typeface="Arimo Bold"/>
                  <a:cs typeface="Arimo Bold"/>
                  <a:sym typeface="Arimo Bold"/>
                </a:rPr>
                <a:t>답변 평가 고도화</a:t>
              </a:r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4783936" y="1714293"/>
            <a:ext cx="4089234" cy="7866888"/>
            <a:chOff x="0" y="0"/>
            <a:chExt cx="5452312" cy="10489184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5452306" cy="10489235"/>
            </a:xfrm>
            <a:custGeom>
              <a:avLst/>
              <a:gdLst/>
              <a:ahLst/>
              <a:cxnLst/>
              <a:rect l="l" t="t" r="r" b="b"/>
              <a:pathLst>
                <a:path w="5452306" h="10489235">
                  <a:moveTo>
                    <a:pt x="0" y="0"/>
                  </a:moveTo>
                  <a:lnTo>
                    <a:pt x="5452306" y="0"/>
                  </a:lnTo>
                  <a:lnTo>
                    <a:pt x="5452306" y="10489235"/>
                  </a:lnTo>
                  <a:lnTo>
                    <a:pt x="0" y="10489235"/>
                  </a:lnTo>
                  <a:close/>
                </a:path>
              </a:pathLst>
            </a:custGeom>
            <a:solidFill>
              <a:srgbClr val="34AEAA">
                <a:alpha val="26667"/>
              </a:srgbClr>
            </a:solidFill>
          </p:spPr>
        </p:sp>
      </p:grpSp>
      <p:grpSp>
        <p:nvGrpSpPr>
          <p:cNvPr id="24" name="Group 24"/>
          <p:cNvGrpSpPr/>
          <p:nvPr/>
        </p:nvGrpSpPr>
        <p:grpSpPr>
          <a:xfrm>
            <a:off x="4783936" y="1965199"/>
            <a:ext cx="3617357" cy="556690"/>
            <a:chOff x="0" y="0"/>
            <a:chExt cx="4823143" cy="742254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4823143" cy="742254"/>
            </a:xfrm>
            <a:custGeom>
              <a:avLst/>
              <a:gdLst/>
              <a:ahLst/>
              <a:cxnLst/>
              <a:rect l="l" t="t" r="r" b="b"/>
              <a:pathLst>
                <a:path w="4823143" h="742254">
                  <a:moveTo>
                    <a:pt x="0" y="0"/>
                  </a:moveTo>
                  <a:lnTo>
                    <a:pt x="4823143" y="0"/>
                  </a:lnTo>
                  <a:lnTo>
                    <a:pt x="4823143" y="742254"/>
                  </a:lnTo>
                  <a:lnTo>
                    <a:pt x="0" y="74225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0" y="9525"/>
              <a:ext cx="4823143" cy="732729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452440" lvl="1" indent="-226220" algn="l">
                <a:lnSpc>
                  <a:spcPts val="2700"/>
                </a:lnSpc>
                <a:buFont typeface="Arial"/>
                <a:buChar char="•"/>
              </a:pPr>
              <a:r>
                <a:rPr lang="en-US" sz="2500" b="1">
                  <a:solidFill>
                    <a:srgbClr val="3A6193"/>
                  </a:solidFill>
                  <a:latin typeface="Arimo Bold"/>
                  <a:ea typeface="Arimo Bold"/>
                  <a:cs typeface="Arimo Bold"/>
                  <a:sym typeface="Arimo Bold"/>
                </a:rPr>
                <a:t>인터뷰 검토 고도화</a:t>
              </a:r>
            </a:p>
          </p:txBody>
        </p:sp>
      </p:grpSp>
      <p:sp>
        <p:nvSpPr>
          <p:cNvPr id="27" name="Freeform 27"/>
          <p:cNvSpPr/>
          <p:nvPr/>
        </p:nvSpPr>
        <p:spPr>
          <a:xfrm>
            <a:off x="131411" y="2406509"/>
            <a:ext cx="4569859" cy="5784631"/>
          </a:xfrm>
          <a:custGeom>
            <a:avLst/>
            <a:gdLst/>
            <a:ahLst/>
            <a:cxnLst/>
            <a:rect l="l" t="t" r="r" b="b"/>
            <a:pathLst>
              <a:path w="4569859" h="5784631">
                <a:moveTo>
                  <a:pt x="0" y="0"/>
                </a:moveTo>
                <a:lnTo>
                  <a:pt x="4569859" y="0"/>
                </a:lnTo>
                <a:lnTo>
                  <a:pt x="4569859" y="5784632"/>
                </a:lnTo>
                <a:lnTo>
                  <a:pt x="0" y="578463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28" name="Freeform 28"/>
          <p:cNvSpPr/>
          <p:nvPr/>
        </p:nvSpPr>
        <p:spPr>
          <a:xfrm>
            <a:off x="4877928" y="2588565"/>
            <a:ext cx="3785692" cy="5552948"/>
          </a:xfrm>
          <a:custGeom>
            <a:avLst/>
            <a:gdLst/>
            <a:ahLst/>
            <a:cxnLst/>
            <a:rect l="l" t="t" r="r" b="b"/>
            <a:pathLst>
              <a:path w="3785692" h="5552948">
                <a:moveTo>
                  <a:pt x="0" y="0"/>
                </a:moveTo>
                <a:lnTo>
                  <a:pt x="3785692" y="0"/>
                </a:lnTo>
                <a:lnTo>
                  <a:pt x="3785692" y="5552948"/>
                </a:lnTo>
                <a:lnTo>
                  <a:pt x="0" y="555294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527" t="-2451" r="-527" b="-1735"/>
            </a:stretch>
          </a:blipFill>
        </p:spPr>
      </p:sp>
      <p:grpSp>
        <p:nvGrpSpPr>
          <p:cNvPr id="29" name="Group 29"/>
          <p:cNvGrpSpPr/>
          <p:nvPr/>
        </p:nvGrpSpPr>
        <p:grpSpPr>
          <a:xfrm>
            <a:off x="9130345" y="1714293"/>
            <a:ext cx="4517859" cy="7866888"/>
            <a:chOff x="0" y="0"/>
            <a:chExt cx="6023812" cy="10489184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6023806" cy="10489235"/>
            </a:xfrm>
            <a:custGeom>
              <a:avLst/>
              <a:gdLst/>
              <a:ahLst/>
              <a:cxnLst/>
              <a:rect l="l" t="t" r="r" b="b"/>
              <a:pathLst>
                <a:path w="6023806" h="10489235">
                  <a:moveTo>
                    <a:pt x="0" y="0"/>
                  </a:moveTo>
                  <a:lnTo>
                    <a:pt x="6023806" y="0"/>
                  </a:lnTo>
                  <a:lnTo>
                    <a:pt x="6023806" y="10489235"/>
                  </a:lnTo>
                  <a:lnTo>
                    <a:pt x="0" y="10489235"/>
                  </a:lnTo>
                  <a:close/>
                </a:path>
              </a:pathLst>
            </a:custGeom>
            <a:solidFill>
              <a:srgbClr val="34AEAA">
                <a:alpha val="26667"/>
              </a:srgbClr>
            </a:solidFill>
          </p:spPr>
        </p:sp>
      </p:grpSp>
      <p:grpSp>
        <p:nvGrpSpPr>
          <p:cNvPr id="31" name="Group 31"/>
          <p:cNvGrpSpPr/>
          <p:nvPr/>
        </p:nvGrpSpPr>
        <p:grpSpPr>
          <a:xfrm>
            <a:off x="13905379" y="1714293"/>
            <a:ext cx="4089234" cy="7866888"/>
            <a:chOff x="0" y="0"/>
            <a:chExt cx="5452312" cy="10489184"/>
          </a:xfrm>
        </p:grpSpPr>
        <p:sp>
          <p:nvSpPr>
            <p:cNvPr id="32" name="Freeform 32"/>
            <p:cNvSpPr/>
            <p:nvPr/>
          </p:nvSpPr>
          <p:spPr>
            <a:xfrm>
              <a:off x="0" y="0"/>
              <a:ext cx="5452306" cy="10489235"/>
            </a:xfrm>
            <a:custGeom>
              <a:avLst/>
              <a:gdLst/>
              <a:ahLst/>
              <a:cxnLst/>
              <a:rect l="l" t="t" r="r" b="b"/>
              <a:pathLst>
                <a:path w="5452306" h="10489235">
                  <a:moveTo>
                    <a:pt x="0" y="0"/>
                  </a:moveTo>
                  <a:lnTo>
                    <a:pt x="5452306" y="0"/>
                  </a:lnTo>
                  <a:lnTo>
                    <a:pt x="5452306" y="10489235"/>
                  </a:lnTo>
                  <a:lnTo>
                    <a:pt x="0" y="10489235"/>
                  </a:lnTo>
                  <a:close/>
                </a:path>
              </a:pathLst>
            </a:custGeom>
            <a:solidFill>
              <a:srgbClr val="34AEAA">
                <a:alpha val="26667"/>
              </a:srgbClr>
            </a:solidFill>
          </p:spPr>
        </p:sp>
      </p:grpSp>
      <p:grpSp>
        <p:nvGrpSpPr>
          <p:cNvPr id="33" name="Group 33"/>
          <p:cNvGrpSpPr/>
          <p:nvPr/>
        </p:nvGrpSpPr>
        <p:grpSpPr>
          <a:xfrm>
            <a:off x="9144000" y="1937930"/>
            <a:ext cx="3617357" cy="556690"/>
            <a:chOff x="0" y="0"/>
            <a:chExt cx="4823143" cy="742254"/>
          </a:xfrm>
        </p:grpSpPr>
        <p:sp>
          <p:nvSpPr>
            <p:cNvPr id="34" name="Freeform 34"/>
            <p:cNvSpPr/>
            <p:nvPr/>
          </p:nvSpPr>
          <p:spPr>
            <a:xfrm>
              <a:off x="0" y="0"/>
              <a:ext cx="4823143" cy="742254"/>
            </a:xfrm>
            <a:custGeom>
              <a:avLst/>
              <a:gdLst/>
              <a:ahLst/>
              <a:cxnLst/>
              <a:rect l="l" t="t" r="r" b="b"/>
              <a:pathLst>
                <a:path w="4823143" h="742254">
                  <a:moveTo>
                    <a:pt x="0" y="0"/>
                  </a:moveTo>
                  <a:lnTo>
                    <a:pt x="4823143" y="0"/>
                  </a:lnTo>
                  <a:lnTo>
                    <a:pt x="4823143" y="742254"/>
                  </a:lnTo>
                  <a:lnTo>
                    <a:pt x="0" y="74225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35" name="TextBox 35"/>
            <p:cNvSpPr txBox="1"/>
            <p:nvPr/>
          </p:nvSpPr>
          <p:spPr>
            <a:xfrm>
              <a:off x="0" y="9525"/>
              <a:ext cx="4823143" cy="732729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452440" lvl="1" indent="-226220" algn="l">
                <a:lnSpc>
                  <a:spcPts val="2700"/>
                </a:lnSpc>
                <a:buFont typeface="Arial"/>
                <a:buChar char="•"/>
              </a:pPr>
              <a:r>
                <a:rPr lang="en-US" sz="2500" b="1">
                  <a:solidFill>
                    <a:srgbClr val="3A6193"/>
                  </a:solidFill>
                  <a:latin typeface="Arimo Bold"/>
                  <a:ea typeface="Arimo Bold"/>
                  <a:cs typeface="Arimo Bold"/>
                  <a:sym typeface="Arimo Bold"/>
                </a:rPr>
                <a:t>질문 생성 고도화</a:t>
              </a:r>
            </a:p>
          </p:txBody>
        </p:sp>
      </p:grpSp>
      <p:sp>
        <p:nvSpPr>
          <p:cNvPr id="36" name="Freeform 36"/>
          <p:cNvSpPr/>
          <p:nvPr/>
        </p:nvSpPr>
        <p:spPr>
          <a:xfrm>
            <a:off x="9054145" y="2700445"/>
            <a:ext cx="4575009" cy="4582435"/>
          </a:xfrm>
          <a:custGeom>
            <a:avLst/>
            <a:gdLst/>
            <a:ahLst/>
            <a:cxnLst/>
            <a:rect l="l" t="t" r="r" b="b"/>
            <a:pathLst>
              <a:path w="4575009" h="4582435">
                <a:moveTo>
                  <a:pt x="0" y="0"/>
                </a:moveTo>
                <a:lnTo>
                  <a:pt x="4575009" y="0"/>
                </a:lnTo>
                <a:lnTo>
                  <a:pt x="4575009" y="4582435"/>
                </a:lnTo>
                <a:lnTo>
                  <a:pt x="0" y="458243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4121" t="-6581" r="-4121"/>
            </a:stretch>
          </a:blipFill>
        </p:spPr>
      </p:sp>
      <p:sp>
        <p:nvSpPr>
          <p:cNvPr id="37" name="Freeform 37"/>
          <p:cNvSpPr/>
          <p:nvPr/>
        </p:nvSpPr>
        <p:spPr>
          <a:xfrm>
            <a:off x="13705354" y="2406509"/>
            <a:ext cx="4483756" cy="5228870"/>
          </a:xfrm>
          <a:custGeom>
            <a:avLst/>
            <a:gdLst/>
            <a:ahLst/>
            <a:cxnLst/>
            <a:rect l="l" t="t" r="r" b="b"/>
            <a:pathLst>
              <a:path w="4483756" h="5228870">
                <a:moveTo>
                  <a:pt x="0" y="0"/>
                </a:moveTo>
                <a:lnTo>
                  <a:pt x="4483756" y="0"/>
                </a:lnTo>
                <a:lnTo>
                  <a:pt x="4483756" y="5228870"/>
                </a:lnTo>
                <a:lnTo>
                  <a:pt x="0" y="522887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38" name="TextBox 38"/>
          <p:cNvSpPr txBox="1"/>
          <p:nvPr/>
        </p:nvSpPr>
        <p:spPr>
          <a:xfrm>
            <a:off x="131411" y="8027495"/>
            <a:ext cx="4575245" cy="1700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10209" lvl="1" indent="-205105" algn="l">
              <a:lnSpc>
                <a:spcPts val="2659"/>
              </a:lnSpc>
              <a:buFont typeface="Arial"/>
              <a:buChar char="•"/>
            </a:pPr>
            <a:r>
              <a:rPr lang="en-US" sz="1899" b="1" dirty="0" err="1">
                <a:solidFill>
                  <a:srgbClr val="000000"/>
                </a:solidFill>
                <a:latin typeface="Arimo" panose="020B0600000101010101" charset="0"/>
                <a:ea typeface="Arimo" panose="020B0600000101010101" charset="0"/>
                <a:cs typeface="Arimo" panose="020B0600000101010101" charset="0"/>
                <a:sym typeface="Arimo Bold"/>
              </a:rPr>
              <a:t>evaluate_answer</a:t>
            </a:r>
            <a:r>
              <a:rPr lang="en-US" sz="1899" b="1" dirty="0">
                <a:solidFill>
                  <a:srgbClr val="000000"/>
                </a:solidFill>
                <a:latin typeface="Arimo" panose="020B0600000101010101" charset="0"/>
                <a:ea typeface="Arimo" panose="020B0600000101010101" charset="0"/>
                <a:cs typeface="Arimo" panose="020B0600000101010101" charset="0"/>
                <a:sym typeface="Arimo Bold"/>
              </a:rPr>
              <a:t> </a:t>
            </a:r>
            <a:r>
              <a:rPr lang="en-US" sz="1899" b="1" dirty="0" err="1">
                <a:solidFill>
                  <a:srgbClr val="000000"/>
                </a:solidFill>
                <a:latin typeface="Arimo" panose="020B0600000101010101" charset="0"/>
                <a:ea typeface="Arimo" panose="020B0600000101010101" charset="0"/>
                <a:cs typeface="Arimo" panose="020B0600000101010101" charset="0"/>
                <a:sym typeface="Arimo Bold"/>
              </a:rPr>
              <a:t>함수에서</a:t>
            </a:r>
            <a:r>
              <a:rPr lang="en-US" sz="1899" b="1" dirty="0">
                <a:solidFill>
                  <a:srgbClr val="000000"/>
                </a:solidFill>
                <a:latin typeface="Arimo" panose="020B0600000101010101" charset="0"/>
                <a:ea typeface="Arimo" panose="020B0600000101010101" charset="0"/>
                <a:cs typeface="Arimo" panose="020B0600000101010101" charset="0"/>
                <a:sym typeface="Arimo Bold"/>
              </a:rPr>
              <a:t> </a:t>
            </a:r>
            <a:r>
              <a:rPr lang="en-US" sz="1899" b="1" dirty="0" err="1">
                <a:solidFill>
                  <a:srgbClr val="000000"/>
                </a:solidFill>
                <a:latin typeface="Arimo" panose="020B0600000101010101" charset="0"/>
                <a:ea typeface="Arimo" panose="020B0600000101010101" charset="0"/>
                <a:cs typeface="Arimo" panose="020B0600000101010101" charset="0"/>
                <a:sym typeface="Arimo Bold"/>
              </a:rPr>
              <a:t>결과</a:t>
            </a:r>
            <a:r>
              <a:rPr lang="en-US" sz="1899" b="1" dirty="0">
                <a:solidFill>
                  <a:srgbClr val="000000"/>
                </a:solidFill>
                <a:latin typeface="Arimo" panose="020B0600000101010101" charset="0"/>
                <a:ea typeface="Arimo" panose="020B0600000101010101" charset="0"/>
                <a:cs typeface="Arimo" panose="020B0600000101010101" charset="0"/>
                <a:sym typeface="Arimo Bold"/>
              </a:rPr>
              <a:t> </a:t>
            </a:r>
            <a:r>
              <a:rPr lang="en-US" sz="1899" b="1" dirty="0" err="1">
                <a:solidFill>
                  <a:srgbClr val="000000"/>
                </a:solidFill>
                <a:latin typeface="Arimo" panose="020B0600000101010101" charset="0"/>
                <a:ea typeface="Arimo" panose="020B0600000101010101" charset="0"/>
                <a:cs typeface="Arimo" panose="020B0600000101010101" charset="0"/>
                <a:sym typeface="Arimo Bold"/>
              </a:rPr>
              <a:t>전달</a:t>
            </a:r>
            <a:endParaRPr lang="en-US" sz="1899" b="1" dirty="0">
              <a:solidFill>
                <a:srgbClr val="000000"/>
              </a:solidFill>
              <a:latin typeface="Arimo" panose="020B0600000101010101" charset="0"/>
              <a:ea typeface="Arimo" panose="020B0600000101010101" charset="0"/>
              <a:cs typeface="Arimo" panose="020B0600000101010101" charset="0"/>
              <a:sym typeface="Arimo Bold"/>
            </a:endParaRPr>
          </a:p>
          <a:p>
            <a:pPr marL="410209" lvl="1" indent="-205105" algn="l">
              <a:lnSpc>
                <a:spcPts val="2659"/>
              </a:lnSpc>
              <a:buFont typeface="Arial"/>
              <a:buChar char="•"/>
            </a:pPr>
            <a:r>
              <a:rPr lang="en-US" sz="1899" b="1" dirty="0" err="1">
                <a:solidFill>
                  <a:srgbClr val="000000"/>
                </a:solidFill>
                <a:latin typeface="Arimo" panose="020B0600000101010101" charset="0"/>
                <a:ea typeface="Arimo" panose="020B0600000101010101" charset="0"/>
                <a:cs typeface="Arimo" panose="020B0600000101010101" charset="0"/>
                <a:sym typeface="Arimo Bold"/>
              </a:rPr>
              <a:t>reflect_evaluation</a:t>
            </a:r>
            <a:r>
              <a:rPr lang="en-US" sz="1899" b="1" dirty="0">
                <a:solidFill>
                  <a:srgbClr val="000000"/>
                </a:solidFill>
                <a:latin typeface="Arimo" panose="020B0600000101010101" charset="0"/>
                <a:ea typeface="Arimo" panose="020B0600000101010101" charset="0"/>
                <a:cs typeface="Arimo" panose="020B0600000101010101" charset="0"/>
                <a:sym typeface="Arimo Bold"/>
              </a:rPr>
              <a:t> </a:t>
            </a:r>
            <a:r>
              <a:rPr lang="en-US" sz="1899" b="1" dirty="0" err="1">
                <a:solidFill>
                  <a:srgbClr val="000000"/>
                </a:solidFill>
                <a:latin typeface="Arimo" panose="020B0600000101010101" charset="0"/>
                <a:ea typeface="Arimo" panose="020B0600000101010101" charset="0"/>
                <a:cs typeface="Arimo" panose="020B0600000101010101" charset="0"/>
                <a:sym typeface="Arimo Bold"/>
              </a:rPr>
              <a:t>에서</a:t>
            </a:r>
            <a:r>
              <a:rPr lang="en-US" sz="1899" b="1" dirty="0">
                <a:solidFill>
                  <a:srgbClr val="000000"/>
                </a:solidFill>
                <a:latin typeface="Arimo" panose="020B0600000101010101" charset="0"/>
                <a:ea typeface="Arimo" panose="020B0600000101010101" charset="0"/>
                <a:cs typeface="Arimo" panose="020B0600000101010101" charset="0"/>
                <a:sym typeface="Arimo Bold"/>
              </a:rPr>
              <a:t> </a:t>
            </a:r>
            <a:r>
              <a:rPr lang="en-US" sz="1899" b="1" dirty="0" err="1">
                <a:solidFill>
                  <a:srgbClr val="000000"/>
                </a:solidFill>
                <a:latin typeface="Arimo" panose="020B0600000101010101" charset="0"/>
                <a:ea typeface="Arimo" panose="020B0600000101010101" charset="0"/>
                <a:cs typeface="Arimo" panose="020B0600000101010101" charset="0"/>
                <a:sym typeface="Arimo Bold"/>
              </a:rPr>
              <a:t>재평가</a:t>
            </a:r>
            <a:r>
              <a:rPr lang="en-US" sz="1899" b="1" dirty="0">
                <a:solidFill>
                  <a:srgbClr val="000000"/>
                </a:solidFill>
                <a:latin typeface="Arimo" panose="020B0600000101010101" charset="0"/>
                <a:ea typeface="Arimo" panose="020B0600000101010101" charset="0"/>
                <a:cs typeface="Arimo" panose="020B0600000101010101" charset="0"/>
                <a:sym typeface="Arimo Bold"/>
              </a:rPr>
              <a:t> </a:t>
            </a:r>
            <a:r>
              <a:rPr lang="en-US" sz="1899" b="1" dirty="0" err="1">
                <a:solidFill>
                  <a:srgbClr val="000000"/>
                </a:solidFill>
                <a:latin typeface="Arimo" panose="020B0600000101010101" charset="0"/>
                <a:ea typeface="Arimo" panose="020B0600000101010101" charset="0"/>
                <a:cs typeface="Arimo" panose="020B0600000101010101" charset="0"/>
                <a:sym typeface="Arimo Bold"/>
              </a:rPr>
              <a:t>판단</a:t>
            </a:r>
            <a:endParaRPr lang="en-US" sz="1899" b="1" dirty="0">
              <a:solidFill>
                <a:srgbClr val="000000"/>
              </a:solidFill>
              <a:latin typeface="Arimo" panose="020B0600000101010101" charset="0"/>
              <a:ea typeface="Arimo" panose="020B0600000101010101" charset="0"/>
              <a:cs typeface="Arimo" panose="020B0600000101010101" charset="0"/>
              <a:sym typeface="Arimo Bold"/>
            </a:endParaRPr>
          </a:p>
          <a:p>
            <a:pPr marL="410209" lvl="1" indent="-205105" algn="l">
              <a:lnSpc>
                <a:spcPts val="2659"/>
              </a:lnSpc>
              <a:buFont typeface="Arial"/>
              <a:buChar char="•"/>
            </a:pPr>
            <a:r>
              <a:rPr lang="en-US" sz="1899" b="1" dirty="0" err="1">
                <a:solidFill>
                  <a:srgbClr val="000000"/>
                </a:solidFill>
                <a:latin typeface="Arimo" panose="020B0600000101010101" charset="0"/>
                <a:ea typeface="Arimo" panose="020B0600000101010101" charset="0"/>
                <a:cs typeface="Arimo" panose="020B0600000101010101" charset="0"/>
                <a:sym typeface="Arimo Bold"/>
              </a:rPr>
              <a:t>재평가</a:t>
            </a:r>
            <a:r>
              <a:rPr lang="en-US" sz="1899" b="1" dirty="0">
                <a:solidFill>
                  <a:srgbClr val="000000"/>
                </a:solidFill>
                <a:latin typeface="Arimo" panose="020B0600000101010101" charset="0"/>
                <a:ea typeface="Arimo" panose="020B0600000101010101" charset="0"/>
                <a:cs typeface="Arimo" panose="020B0600000101010101" charset="0"/>
                <a:sym typeface="Arimo Bold"/>
              </a:rPr>
              <a:t> </a:t>
            </a:r>
            <a:r>
              <a:rPr lang="en-US" sz="1899" b="1" dirty="0" err="1">
                <a:solidFill>
                  <a:srgbClr val="000000"/>
                </a:solidFill>
                <a:latin typeface="Arimo" panose="020B0600000101010101" charset="0"/>
                <a:ea typeface="Arimo" panose="020B0600000101010101" charset="0"/>
                <a:cs typeface="Arimo" panose="020B0600000101010101" charset="0"/>
                <a:sym typeface="Arimo Bold"/>
              </a:rPr>
              <a:t>필요</a:t>
            </a:r>
            <a:r>
              <a:rPr lang="en-US" sz="1899" b="1" dirty="0">
                <a:solidFill>
                  <a:srgbClr val="000000"/>
                </a:solidFill>
                <a:latin typeface="Arimo" panose="020B0600000101010101" charset="0"/>
                <a:ea typeface="Arimo" panose="020B0600000101010101" charset="0"/>
                <a:cs typeface="Arimo" panose="020B0600000101010101" charset="0"/>
                <a:sym typeface="Arimo Bold"/>
              </a:rPr>
              <a:t> 시</a:t>
            </a:r>
          </a:p>
          <a:p>
            <a:pPr algn="l">
              <a:lnSpc>
                <a:spcPts val="2659"/>
              </a:lnSpc>
            </a:pPr>
            <a:r>
              <a:rPr lang="en-US" sz="1899" b="1" dirty="0">
                <a:solidFill>
                  <a:srgbClr val="000000"/>
                </a:solidFill>
                <a:latin typeface="Arimo" panose="020B0600000101010101" charset="0"/>
                <a:ea typeface="Arimo" panose="020B0600000101010101" charset="0"/>
                <a:cs typeface="Arimo" panose="020B0600000101010101" charset="0"/>
                <a:sym typeface="Arimo Bold"/>
              </a:rPr>
              <a:t>      </a:t>
            </a:r>
            <a:r>
              <a:rPr lang="en-US" sz="1899" b="1" dirty="0" err="1">
                <a:solidFill>
                  <a:srgbClr val="000000"/>
                </a:solidFill>
                <a:latin typeface="Arimo" panose="020B0600000101010101" charset="0"/>
                <a:ea typeface="Arimo" panose="020B0600000101010101" charset="0"/>
                <a:cs typeface="Arimo" panose="020B0600000101010101" charset="0"/>
                <a:sym typeface="Arimo Bold"/>
              </a:rPr>
              <a:t>re_evaluate_answer</a:t>
            </a:r>
            <a:r>
              <a:rPr lang="en-US" sz="1899" b="1" dirty="0">
                <a:solidFill>
                  <a:srgbClr val="000000"/>
                </a:solidFill>
                <a:latin typeface="Arimo" panose="020B0600000101010101" charset="0"/>
                <a:ea typeface="Arimo" panose="020B0600000101010101" charset="0"/>
                <a:cs typeface="Arimo" panose="020B0600000101010101" charset="0"/>
                <a:sym typeface="Arimo Bold"/>
              </a:rPr>
              <a:t> 로 </a:t>
            </a:r>
            <a:r>
              <a:rPr lang="en-US" sz="1899" b="1" dirty="0" err="1">
                <a:solidFill>
                  <a:srgbClr val="000000"/>
                </a:solidFill>
                <a:latin typeface="Arimo" panose="020B0600000101010101" charset="0"/>
                <a:ea typeface="Arimo" panose="020B0600000101010101" charset="0"/>
                <a:cs typeface="Arimo" panose="020B0600000101010101" charset="0"/>
                <a:sym typeface="Arimo Bold"/>
              </a:rPr>
              <a:t>평가</a:t>
            </a:r>
            <a:r>
              <a:rPr lang="en-US" sz="1899" b="1" dirty="0">
                <a:solidFill>
                  <a:srgbClr val="000000"/>
                </a:solidFill>
                <a:latin typeface="Arimo" panose="020B0600000101010101" charset="0"/>
                <a:ea typeface="Arimo" panose="020B0600000101010101" charset="0"/>
                <a:cs typeface="Arimo" panose="020B0600000101010101" charset="0"/>
                <a:sym typeface="Arimo Bold"/>
              </a:rPr>
              <a:t> </a:t>
            </a:r>
            <a:r>
              <a:rPr lang="en-US" sz="1899" b="1" dirty="0" err="1">
                <a:solidFill>
                  <a:srgbClr val="000000"/>
                </a:solidFill>
                <a:latin typeface="Arimo" panose="020B0600000101010101" charset="0"/>
                <a:ea typeface="Arimo" panose="020B0600000101010101" charset="0"/>
                <a:cs typeface="Arimo" panose="020B0600000101010101" charset="0"/>
                <a:sym typeface="Arimo Bold"/>
              </a:rPr>
              <a:t>재생성</a:t>
            </a:r>
            <a:endParaRPr lang="en-US" sz="1899" b="1" dirty="0">
              <a:solidFill>
                <a:srgbClr val="000000"/>
              </a:solidFill>
              <a:latin typeface="Arimo" panose="020B0600000101010101" charset="0"/>
              <a:ea typeface="Arimo" panose="020B0600000101010101" charset="0"/>
              <a:cs typeface="Arimo" panose="020B0600000101010101" charset="0"/>
              <a:sym typeface="Arimo Bold"/>
            </a:endParaRPr>
          </a:p>
          <a:p>
            <a:pPr algn="l">
              <a:lnSpc>
                <a:spcPts val="2659"/>
              </a:lnSpc>
            </a:pPr>
            <a:r>
              <a:rPr lang="en-US" sz="1899" b="1" dirty="0">
                <a:solidFill>
                  <a:srgbClr val="000000"/>
                </a:solidFill>
                <a:latin typeface="Arimo" panose="020B0600000101010101" charset="0"/>
                <a:ea typeface="Arimo" panose="020B0600000101010101" charset="0"/>
                <a:cs typeface="Arimo" panose="020B0600000101010101" charset="0"/>
                <a:sym typeface="Arimo Bold"/>
              </a:rPr>
              <a:t> 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4706656" y="8027495"/>
            <a:ext cx="4130298" cy="13534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10211" lvl="1" indent="-205106" algn="l">
              <a:lnSpc>
                <a:spcPts val="2660"/>
              </a:lnSpc>
              <a:buFont typeface="Arial"/>
              <a:buChar char="•"/>
            </a:pPr>
            <a:r>
              <a:rPr lang="en-US" sz="1900" b="1" dirty="0" err="1">
                <a:solidFill>
                  <a:srgbClr val="000000"/>
                </a:solidFill>
                <a:latin typeface="Arimo" panose="020B0600000101010101" charset="0"/>
                <a:ea typeface="Arimo" panose="020B0600000101010101" charset="0"/>
                <a:cs typeface="Arimo" panose="020B0600000101010101" charset="0"/>
                <a:sym typeface="Arimo Bold"/>
              </a:rPr>
              <a:t>질문</a:t>
            </a:r>
            <a:r>
              <a:rPr lang="en-US" sz="1900" b="1" dirty="0">
                <a:solidFill>
                  <a:srgbClr val="000000"/>
                </a:solidFill>
                <a:latin typeface="Arimo" panose="020B0600000101010101" charset="0"/>
                <a:ea typeface="Arimo" panose="020B0600000101010101" charset="0"/>
                <a:cs typeface="Arimo" panose="020B0600000101010101" charset="0"/>
                <a:sym typeface="Arimo Bold"/>
              </a:rPr>
              <a:t> 5개에 </a:t>
            </a:r>
            <a:r>
              <a:rPr lang="en-US" sz="1900" b="1" dirty="0" err="1">
                <a:solidFill>
                  <a:srgbClr val="000000"/>
                </a:solidFill>
                <a:latin typeface="Arimo" panose="020B0600000101010101" charset="0"/>
                <a:ea typeface="Arimo" panose="020B0600000101010101" charset="0"/>
                <a:cs typeface="Arimo" panose="020B0600000101010101" charset="0"/>
                <a:sym typeface="Arimo Bold"/>
              </a:rPr>
              <a:t>도달</a:t>
            </a:r>
            <a:r>
              <a:rPr lang="en-US" sz="1900" b="1" dirty="0">
                <a:solidFill>
                  <a:srgbClr val="000000"/>
                </a:solidFill>
                <a:latin typeface="Arimo" panose="020B0600000101010101" charset="0"/>
                <a:ea typeface="Arimo" panose="020B0600000101010101" charset="0"/>
                <a:cs typeface="Arimo" panose="020B0600000101010101" charset="0"/>
                <a:sym typeface="Arimo Bold"/>
              </a:rPr>
              <a:t> 시 </a:t>
            </a:r>
            <a:r>
              <a:rPr lang="en-US" sz="1900" b="1" dirty="0" err="1">
                <a:solidFill>
                  <a:srgbClr val="000000"/>
                </a:solidFill>
                <a:latin typeface="Arimo" panose="020B0600000101010101" charset="0"/>
                <a:ea typeface="Arimo" panose="020B0600000101010101" charset="0"/>
                <a:cs typeface="Arimo" panose="020B0600000101010101" charset="0"/>
                <a:sym typeface="Arimo Bold"/>
              </a:rPr>
              <a:t>종료</a:t>
            </a:r>
            <a:endParaRPr lang="en-US" sz="1900" b="1" dirty="0">
              <a:solidFill>
                <a:srgbClr val="000000"/>
              </a:solidFill>
              <a:latin typeface="Arimo" panose="020B0600000101010101" charset="0"/>
              <a:ea typeface="Arimo" panose="020B0600000101010101" charset="0"/>
              <a:cs typeface="Arimo" panose="020B0600000101010101" charset="0"/>
              <a:sym typeface="Arimo Bold"/>
            </a:endParaRPr>
          </a:p>
          <a:p>
            <a:pPr marL="410211" lvl="1" indent="-205106" algn="l">
              <a:lnSpc>
                <a:spcPts val="2660"/>
              </a:lnSpc>
              <a:buFont typeface="Arial"/>
              <a:buChar char="•"/>
            </a:pPr>
            <a:r>
              <a:rPr lang="en-US" sz="1900" b="1" dirty="0">
                <a:solidFill>
                  <a:srgbClr val="000000"/>
                </a:solidFill>
                <a:latin typeface="Arimo" panose="020B0600000101010101" charset="0"/>
                <a:ea typeface="Arimo" panose="020B0600000101010101" charset="0"/>
                <a:cs typeface="Arimo" panose="020B0600000101010101" charset="0"/>
                <a:sym typeface="Arimo Bold"/>
              </a:rPr>
              <a:t>3가지 </a:t>
            </a:r>
            <a:r>
              <a:rPr lang="en-US" sz="1900" b="1" dirty="0" err="1">
                <a:solidFill>
                  <a:srgbClr val="000000"/>
                </a:solidFill>
                <a:latin typeface="Arimo" panose="020B0600000101010101" charset="0"/>
                <a:ea typeface="Arimo" panose="020B0600000101010101" charset="0"/>
                <a:cs typeface="Arimo" panose="020B0600000101010101" charset="0"/>
                <a:sym typeface="Arimo Bold"/>
              </a:rPr>
              <a:t>질문전략</a:t>
            </a:r>
            <a:r>
              <a:rPr lang="en-US" sz="1900" b="1" dirty="0">
                <a:solidFill>
                  <a:srgbClr val="000000"/>
                </a:solidFill>
                <a:latin typeface="Arimo" panose="020B0600000101010101" charset="0"/>
                <a:ea typeface="Arimo" panose="020B0600000101010101" charset="0"/>
                <a:cs typeface="Arimo" panose="020B0600000101010101" charset="0"/>
                <a:sym typeface="Arimo Bold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" panose="020B0600000101010101" charset="0"/>
                <a:ea typeface="Arimo" panose="020B0600000101010101" charset="0"/>
                <a:cs typeface="Arimo" panose="020B0600000101010101" charset="0"/>
                <a:sym typeface="Arimo Bold"/>
              </a:rPr>
              <a:t>모두</a:t>
            </a:r>
            <a:r>
              <a:rPr lang="en-US" sz="1900" b="1" dirty="0">
                <a:solidFill>
                  <a:srgbClr val="000000"/>
                </a:solidFill>
                <a:latin typeface="Arimo" panose="020B0600000101010101" charset="0"/>
                <a:ea typeface="Arimo" panose="020B0600000101010101" charset="0"/>
                <a:cs typeface="Arimo" panose="020B0600000101010101" charset="0"/>
                <a:sym typeface="Arimo Bold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" panose="020B0600000101010101" charset="0"/>
                <a:ea typeface="Arimo" panose="020B0600000101010101" charset="0"/>
                <a:cs typeface="Arimo" panose="020B0600000101010101" charset="0"/>
                <a:sym typeface="Arimo Bold"/>
              </a:rPr>
              <a:t>사용</a:t>
            </a:r>
            <a:r>
              <a:rPr lang="en-US" sz="1900" b="1" dirty="0">
                <a:solidFill>
                  <a:srgbClr val="000000"/>
                </a:solidFill>
                <a:latin typeface="Arimo" panose="020B0600000101010101" charset="0"/>
                <a:ea typeface="Arimo" panose="020B0600000101010101" charset="0"/>
                <a:cs typeface="Arimo" panose="020B0600000101010101" charset="0"/>
                <a:sym typeface="Arimo Bold"/>
              </a:rPr>
              <a:t> 시 </a:t>
            </a:r>
            <a:r>
              <a:rPr lang="en-US" sz="1900" b="1" dirty="0" err="1">
                <a:solidFill>
                  <a:srgbClr val="000000"/>
                </a:solidFill>
                <a:latin typeface="Arimo" panose="020B0600000101010101" charset="0"/>
                <a:ea typeface="Arimo" panose="020B0600000101010101" charset="0"/>
                <a:cs typeface="Arimo" panose="020B0600000101010101" charset="0"/>
                <a:sym typeface="Arimo Bold"/>
              </a:rPr>
              <a:t>종료</a:t>
            </a:r>
            <a:endParaRPr lang="en-US" sz="1900" b="1" dirty="0">
              <a:solidFill>
                <a:srgbClr val="000000"/>
              </a:solidFill>
              <a:latin typeface="Arimo" panose="020B0600000101010101" charset="0"/>
              <a:ea typeface="Arimo" panose="020B0600000101010101" charset="0"/>
              <a:cs typeface="Arimo" panose="020B0600000101010101" charset="0"/>
              <a:sym typeface="Arimo Bold"/>
            </a:endParaRPr>
          </a:p>
          <a:p>
            <a:pPr marL="410211" lvl="1" indent="-205106" algn="l">
              <a:lnSpc>
                <a:spcPts val="2660"/>
              </a:lnSpc>
              <a:buFont typeface="Arial"/>
              <a:buChar char="•"/>
            </a:pPr>
            <a:r>
              <a:rPr lang="en-US" sz="1900" b="1" dirty="0">
                <a:solidFill>
                  <a:srgbClr val="000000"/>
                </a:solidFill>
                <a:latin typeface="Arimo" panose="020B0600000101010101" charset="0"/>
                <a:ea typeface="Arimo" panose="020B0600000101010101" charset="0"/>
                <a:cs typeface="Arimo" panose="020B0600000101010101" charset="0"/>
                <a:sym typeface="Arimo Bold"/>
              </a:rPr>
              <a:t>‘하’ </a:t>
            </a:r>
            <a:r>
              <a:rPr lang="en-US" sz="1900" b="1" dirty="0" err="1">
                <a:solidFill>
                  <a:srgbClr val="000000"/>
                </a:solidFill>
                <a:latin typeface="Arimo" panose="020B0600000101010101" charset="0"/>
                <a:ea typeface="Arimo" panose="020B0600000101010101" charset="0"/>
                <a:cs typeface="Arimo" panose="020B0600000101010101" charset="0"/>
                <a:sym typeface="Arimo Bold"/>
              </a:rPr>
              <a:t>등급이</a:t>
            </a:r>
            <a:r>
              <a:rPr lang="en-US" sz="1900" b="1" dirty="0">
                <a:solidFill>
                  <a:srgbClr val="000000"/>
                </a:solidFill>
                <a:latin typeface="Arimo" panose="020B0600000101010101" charset="0"/>
                <a:ea typeface="Arimo" panose="020B0600000101010101" charset="0"/>
                <a:cs typeface="Arimo" panose="020B0600000101010101" charset="0"/>
                <a:sym typeface="Arimo Bold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" panose="020B0600000101010101" charset="0"/>
                <a:ea typeface="Arimo" panose="020B0600000101010101" charset="0"/>
                <a:cs typeface="Arimo" panose="020B0600000101010101" charset="0"/>
                <a:sym typeface="Arimo Bold"/>
              </a:rPr>
              <a:t>있는지</a:t>
            </a:r>
            <a:r>
              <a:rPr lang="en-US" sz="1900" b="1" dirty="0">
                <a:solidFill>
                  <a:srgbClr val="000000"/>
                </a:solidFill>
                <a:latin typeface="Arimo" panose="020B0600000101010101" charset="0"/>
                <a:ea typeface="Arimo" panose="020B0600000101010101" charset="0"/>
                <a:cs typeface="Arimo" panose="020B0600000101010101" charset="0"/>
                <a:sym typeface="Arimo Bold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" panose="020B0600000101010101" charset="0"/>
                <a:ea typeface="Arimo" panose="020B0600000101010101" charset="0"/>
                <a:cs typeface="Arimo" panose="020B0600000101010101" charset="0"/>
                <a:sym typeface="Arimo Bold"/>
              </a:rPr>
              <a:t>확인</a:t>
            </a:r>
            <a:r>
              <a:rPr lang="en-US" sz="1900" b="1" dirty="0">
                <a:solidFill>
                  <a:srgbClr val="000000"/>
                </a:solidFill>
                <a:latin typeface="Arimo" panose="020B0600000101010101" charset="0"/>
                <a:ea typeface="Arimo" panose="020B0600000101010101" charset="0"/>
                <a:cs typeface="Arimo" panose="020B0600000101010101" charset="0"/>
                <a:sym typeface="Arimo Bold"/>
              </a:rPr>
              <a:t> 후 3회 </a:t>
            </a:r>
          </a:p>
          <a:p>
            <a:pPr algn="l">
              <a:lnSpc>
                <a:spcPts val="2660"/>
              </a:lnSpc>
            </a:pPr>
            <a:r>
              <a:rPr lang="en-US" sz="1900" b="1" dirty="0">
                <a:solidFill>
                  <a:srgbClr val="000000"/>
                </a:solidFill>
                <a:latin typeface="Arimo" panose="020B0600000101010101" charset="0"/>
                <a:ea typeface="Arimo" panose="020B0600000101010101" charset="0"/>
                <a:cs typeface="Arimo" panose="020B0600000101010101" charset="0"/>
                <a:sym typeface="Arimo Bold"/>
              </a:rPr>
              <a:t>       </a:t>
            </a:r>
            <a:r>
              <a:rPr lang="en-US" sz="1900" b="1" dirty="0" err="1">
                <a:solidFill>
                  <a:srgbClr val="000000"/>
                </a:solidFill>
                <a:latin typeface="Arimo" panose="020B0600000101010101" charset="0"/>
                <a:ea typeface="Arimo" panose="020B0600000101010101" charset="0"/>
                <a:cs typeface="Arimo" panose="020B0600000101010101" charset="0"/>
                <a:sym typeface="Arimo Bold"/>
              </a:rPr>
              <a:t>반복</a:t>
            </a:r>
            <a:r>
              <a:rPr lang="en-US" sz="1900" b="1" dirty="0">
                <a:solidFill>
                  <a:srgbClr val="000000"/>
                </a:solidFill>
                <a:latin typeface="Arimo" panose="020B0600000101010101" charset="0"/>
                <a:ea typeface="Arimo" panose="020B0600000101010101" charset="0"/>
                <a:cs typeface="Arimo" panose="020B0600000101010101" charset="0"/>
                <a:sym typeface="Arimo Bold"/>
              </a:rPr>
              <a:t> 시 </a:t>
            </a:r>
            <a:r>
              <a:rPr lang="en-US" sz="1900" b="1" dirty="0" err="1">
                <a:solidFill>
                  <a:srgbClr val="000000"/>
                </a:solidFill>
                <a:latin typeface="Arimo" panose="020B0600000101010101" charset="0"/>
                <a:ea typeface="Arimo" panose="020B0600000101010101" charset="0"/>
                <a:cs typeface="Arimo" panose="020B0600000101010101" charset="0"/>
                <a:sym typeface="Arimo Bold"/>
              </a:rPr>
              <a:t>다음</a:t>
            </a:r>
            <a:r>
              <a:rPr lang="en-US" sz="1900" b="1" dirty="0">
                <a:solidFill>
                  <a:srgbClr val="000000"/>
                </a:solidFill>
                <a:latin typeface="Arimo" panose="020B0600000101010101" charset="0"/>
                <a:ea typeface="Arimo" panose="020B0600000101010101" charset="0"/>
                <a:cs typeface="Arimo" panose="020B0600000101010101" charset="0"/>
                <a:sym typeface="Arimo Bold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" panose="020B0600000101010101" charset="0"/>
                <a:ea typeface="Arimo" panose="020B0600000101010101" charset="0"/>
                <a:cs typeface="Arimo" panose="020B0600000101010101" charset="0"/>
                <a:sym typeface="Arimo Bold"/>
              </a:rPr>
              <a:t>전략</a:t>
            </a:r>
            <a:r>
              <a:rPr lang="en-US" sz="1900" b="1" dirty="0">
                <a:solidFill>
                  <a:srgbClr val="000000"/>
                </a:solidFill>
                <a:latin typeface="Arimo" panose="020B0600000101010101" charset="0"/>
                <a:ea typeface="Arimo" panose="020B0600000101010101" charset="0"/>
                <a:cs typeface="Arimo" panose="020B0600000101010101" charset="0"/>
                <a:sym typeface="Arimo Bold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" panose="020B0600000101010101" charset="0"/>
                <a:ea typeface="Arimo" panose="020B0600000101010101" charset="0"/>
                <a:cs typeface="Arimo" panose="020B0600000101010101" charset="0"/>
                <a:sym typeface="Arimo Bold"/>
              </a:rPr>
              <a:t>사용</a:t>
            </a:r>
            <a:endParaRPr lang="en-US" sz="1900" b="1" dirty="0">
              <a:solidFill>
                <a:srgbClr val="000000"/>
              </a:solidFill>
              <a:latin typeface="Arimo" panose="020B0600000101010101" charset="0"/>
              <a:ea typeface="Arimo" panose="020B0600000101010101" charset="0"/>
              <a:cs typeface="Arimo" panose="020B0600000101010101" charset="0"/>
              <a:sym typeface="Arimo Bold"/>
            </a:endParaRPr>
          </a:p>
        </p:txBody>
      </p:sp>
      <p:sp>
        <p:nvSpPr>
          <p:cNvPr id="40" name="TextBox 40"/>
          <p:cNvSpPr txBox="1"/>
          <p:nvPr/>
        </p:nvSpPr>
        <p:spPr>
          <a:xfrm>
            <a:off x="9337087" y="7184918"/>
            <a:ext cx="4274901" cy="16996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10211" lvl="1" indent="-205106" algn="l">
              <a:lnSpc>
                <a:spcPts val="2660"/>
              </a:lnSpc>
              <a:buFont typeface="Arial"/>
              <a:buChar char="•"/>
            </a:pPr>
            <a:r>
              <a:rPr lang="en-US" sz="19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예시</a:t>
            </a:r>
            <a:r>
              <a:rPr lang="en-US" sz="19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질문을</a:t>
            </a:r>
            <a:r>
              <a:rPr lang="en-US" sz="19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VectorDB에</a:t>
            </a:r>
            <a:r>
              <a:rPr lang="en-US" sz="19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저장</a:t>
            </a:r>
            <a:endParaRPr lang="en-US" sz="1900" b="1" dirty="0">
              <a:solidFill>
                <a:srgbClr val="000000"/>
              </a:solidFill>
              <a:latin typeface="Arimo Bold"/>
              <a:ea typeface="Arimo Bold"/>
              <a:cs typeface="Arimo Bold"/>
              <a:sym typeface="Arimo Bold"/>
            </a:endParaRPr>
          </a:p>
          <a:p>
            <a:pPr marL="410211" lvl="1" indent="-205106" algn="l">
              <a:lnSpc>
                <a:spcPts val="2660"/>
              </a:lnSpc>
              <a:buFont typeface="Arial"/>
              <a:buChar char="•"/>
            </a:pPr>
            <a:r>
              <a:rPr lang="en-US" sz="19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최근</a:t>
            </a:r>
            <a:r>
              <a:rPr lang="en-US" sz="19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질문</a:t>
            </a:r>
            <a:r>
              <a:rPr lang="en-US" sz="19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3개와 </a:t>
            </a:r>
            <a:r>
              <a:rPr lang="en-US" sz="19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겹치지</a:t>
            </a:r>
            <a:r>
              <a:rPr lang="en-US" sz="19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않도록</a:t>
            </a:r>
            <a:endParaRPr lang="en-US" sz="1900" b="1" dirty="0">
              <a:solidFill>
                <a:srgbClr val="000000"/>
              </a:solidFill>
              <a:latin typeface="Arimo Bold"/>
              <a:ea typeface="Arimo Bold"/>
              <a:cs typeface="Arimo Bold"/>
              <a:sym typeface="Arimo Bold"/>
            </a:endParaRPr>
          </a:p>
          <a:p>
            <a:pPr algn="l">
              <a:lnSpc>
                <a:spcPts val="2660"/>
              </a:lnSpc>
            </a:pPr>
            <a:r>
              <a:rPr lang="en-US" sz="19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     </a:t>
            </a:r>
            <a:r>
              <a:rPr lang="en-US" sz="19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무작위</a:t>
            </a:r>
            <a:r>
              <a:rPr lang="en-US" sz="19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질문</a:t>
            </a:r>
            <a:r>
              <a:rPr lang="en-US" sz="19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후보</a:t>
            </a:r>
            <a:r>
              <a:rPr lang="en-US" sz="19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선정</a:t>
            </a:r>
            <a:endParaRPr lang="en-US" sz="1900" b="1" dirty="0">
              <a:solidFill>
                <a:srgbClr val="000000"/>
              </a:solidFill>
              <a:latin typeface="Arimo Bold"/>
              <a:ea typeface="Arimo Bold"/>
              <a:cs typeface="Arimo Bold"/>
              <a:sym typeface="Arimo Bold"/>
            </a:endParaRPr>
          </a:p>
          <a:p>
            <a:pPr marL="410211" lvl="1" indent="-205106" algn="l">
              <a:lnSpc>
                <a:spcPts val="2660"/>
              </a:lnSpc>
              <a:buFont typeface="Arial"/>
              <a:buChar char="•"/>
            </a:pPr>
            <a:r>
              <a:rPr lang="en-US" sz="19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VectorDB에서</a:t>
            </a:r>
            <a:r>
              <a:rPr lang="en-US" sz="19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유사</a:t>
            </a:r>
            <a:r>
              <a:rPr lang="en-US" sz="19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질문</a:t>
            </a:r>
            <a:r>
              <a:rPr lang="en-US" sz="19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3개를</a:t>
            </a:r>
          </a:p>
          <a:p>
            <a:pPr marL="410211" lvl="1" indent="-205106" algn="l">
              <a:lnSpc>
                <a:spcPts val="2660"/>
              </a:lnSpc>
              <a:buFont typeface="Arial"/>
              <a:buChar char="•"/>
            </a:pPr>
            <a:r>
              <a:rPr lang="en-US" sz="19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검색</a:t>
            </a:r>
            <a:r>
              <a:rPr lang="en-US" sz="19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, </a:t>
            </a:r>
            <a:r>
              <a:rPr lang="en-US" sz="19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이후</a:t>
            </a:r>
            <a:r>
              <a:rPr lang="en-US" sz="19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심화</a:t>
            </a:r>
            <a:r>
              <a:rPr lang="en-US" sz="19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질문</a:t>
            </a:r>
            <a:r>
              <a:rPr lang="en-US" sz="19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생성</a:t>
            </a:r>
            <a:endParaRPr lang="en-US" sz="1900" b="1" dirty="0">
              <a:solidFill>
                <a:srgbClr val="000000"/>
              </a:solidFill>
              <a:latin typeface="Arimo Bold"/>
              <a:ea typeface="Arimo Bold"/>
              <a:cs typeface="Arimo Bold"/>
              <a:sym typeface="Arimo Bold"/>
            </a:endParaRPr>
          </a:p>
        </p:txBody>
      </p:sp>
      <p:grpSp>
        <p:nvGrpSpPr>
          <p:cNvPr id="41" name="Group 41"/>
          <p:cNvGrpSpPr/>
          <p:nvPr/>
        </p:nvGrpSpPr>
        <p:grpSpPr>
          <a:xfrm>
            <a:off x="13914904" y="1943100"/>
            <a:ext cx="3617357" cy="556690"/>
            <a:chOff x="0" y="0"/>
            <a:chExt cx="4823143" cy="742254"/>
          </a:xfrm>
        </p:grpSpPr>
        <p:sp>
          <p:nvSpPr>
            <p:cNvPr id="42" name="Freeform 42"/>
            <p:cNvSpPr/>
            <p:nvPr/>
          </p:nvSpPr>
          <p:spPr>
            <a:xfrm>
              <a:off x="0" y="0"/>
              <a:ext cx="4823143" cy="742254"/>
            </a:xfrm>
            <a:custGeom>
              <a:avLst/>
              <a:gdLst/>
              <a:ahLst/>
              <a:cxnLst/>
              <a:rect l="l" t="t" r="r" b="b"/>
              <a:pathLst>
                <a:path w="4823143" h="742254">
                  <a:moveTo>
                    <a:pt x="0" y="0"/>
                  </a:moveTo>
                  <a:lnTo>
                    <a:pt x="4823143" y="0"/>
                  </a:lnTo>
                  <a:lnTo>
                    <a:pt x="4823143" y="742254"/>
                  </a:lnTo>
                  <a:lnTo>
                    <a:pt x="0" y="74225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3" name="TextBox 43"/>
            <p:cNvSpPr txBox="1"/>
            <p:nvPr/>
          </p:nvSpPr>
          <p:spPr>
            <a:xfrm>
              <a:off x="0" y="9525"/>
              <a:ext cx="4823143" cy="732729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marL="452440" lvl="1" indent="-226220" algn="l">
                <a:lnSpc>
                  <a:spcPts val="2700"/>
                </a:lnSpc>
                <a:buFont typeface="Arial"/>
                <a:buChar char="•"/>
              </a:pPr>
              <a:r>
                <a:rPr lang="en-US" sz="2500" b="1">
                  <a:solidFill>
                    <a:srgbClr val="3A6193"/>
                  </a:solidFill>
                  <a:latin typeface="Arimo Bold"/>
                  <a:ea typeface="Arimo Bold"/>
                  <a:cs typeface="Arimo Bold"/>
                  <a:sym typeface="Arimo Bold"/>
                </a:rPr>
                <a:t>피드백 보고서 고도화</a:t>
              </a:r>
            </a:p>
          </p:txBody>
        </p:sp>
      </p:grpSp>
      <p:sp>
        <p:nvSpPr>
          <p:cNvPr id="44" name="TextBox 44"/>
          <p:cNvSpPr txBox="1"/>
          <p:nvPr/>
        </p:nvSpPr>
        <p:spPr>
          <a:xfrm>
            <a:off x="13999820" y="7852051"/>
            <a:ext cx="3894824" cy="6661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10211" lvl="1" indent="-205106" algn="l">
              <a:lnSpc>
                <a:spcPts val="2660"/>
              </a:lnSpc>
              <a:buFont typeface="Arial"/>
              <a:buChar char="•"/>
            </a:pPr>
            <a:r>
              <a:rPr lang="en-US" sz="19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for문을</a:t>
            </a:r>
            <a:r>
              <a:rPr lang="en-US" sz="19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통해</a:t>
            </a:r>
            <a:r>
              <a:rPr lang="en-US" sz="19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면접</a:t>
            </a:r>
            <a:r>
              <a:rPr lang="en-US" sz="19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내용</a:t>
            </a:r>
            <a:r>
              <a:rPr lang="en-US" sz="19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정리</a:t>
            </a:r>
            <a:endParaRPr lang="en-US" sz="1900" b="1" dirty="0">
              <a:solidFill>
                <a:srgbClr val="000000"/>
              </a:solidFill>
              <a:latin typeface="Arimo Bold"/>
              <a:ea typeface="Arimo Bold"/>
              <a:cs typeface="Arimo Bold"/>
              <a:sym typeface="Arimo Bold"/>
            </a:endParaRPr>
          </a:p>
          <a:p>
            <a:pPr marL="410211" lvl="1" indent="-205106" algn="l">
              <a:lnSpc>
                <a:spcPts val="2660"/>
              </a:lnSpc>
              <a:buFont typeface="Arial"/>
              <a:buChar char="•"/>
            </a:pPr>
            <a:r>
              <a:rPr lang="en-US" sz="19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prompt </a:t>
            </a:r>
            <a:r>
              <a:rPr lang="en-US" sz="19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구성하고</a:t>
            </a:r>
            <a:r>
              <a:rPr lang="en-US" sz="19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결과를</a:t>
            </a:r>
            <a:r>
              <a:rPr lang="en-US" sz="1900" b="1" dirty="0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 Bold"/>
                <a:ea typeface="Arimo Bold"/>
                <a:cs typeface="Arimo Bold"/>
                <a:sym typeface="Arimo Bold"/>
              </a:rPr>
              <a:t>생성</a:t>
            </a:r>
            <a:endParaRPr lang="en-US" sz="1900" b="1" dirty="0">
              <a:solidFill>
                <a:srgbClr val="000000"/>
              </a:solidFill>
              <a:latin typeface="Arimo Bold"/>
              <a:ea typeface="Arimo Bold"/>
              <a:cs typeface="Arimo Bold"/>
              <a:sym typeface="Arimo 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D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692692" y="9512202"/>
            <a:ext cx="3341048" cy="659805"/>
            <a:chOff x="0" y="0"/>
            <a:chExt cx="4454730" cy="8797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454730" cy="879740"/>
            </a:xfrm>
            <a:custGeom>
              <a:avLst/>
              <a:gdLst/>
              <a:ahLst/>
              <a:cxnLst/>
              <a:rect l="l" t="t" r="r" b="b"/>
              <a:pathLst>
                <a:path w="4454730" h="879740">
                  <a:moveTo>
                    <a:pt x="0" y="0"/>
                  </a:moveTo>
                  <a:lnTo>
                    <a:pt x="4454730" y="0"/>
                  </a:lnTo>
                  <a:lnTo>
                    <a:pt x="4454730" y="879740"/>
                  </a:lnTo>
                  <a:lnTo>
                    <a:pt x="0" y="87974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9525"/>
              <a:ext cx="4454730" cy="870215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2879"/>
                </a:lnSpc>
              </a:pPr>
              <a:r>
                <a:rPr lang="en-US" sz="2400" spc="9">
                  <a:solidFill>
                    <a:srgbClr val="FFFFFF"/>
                  </a:solidFill>
                  <a:latin typeface="Mandali"/>
                  <a:ea typeface="Mandali"/>
                  <a:cs typeface="Mandali"/>
                  <a:sym typeface="Mandali"/>
                </a:rPr>
                <a:t>Make it possible</a:t>
              </a: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315705" y="9838632"/>
            <a:ext cx="5334856" cy="448368"/>
            <a:chOff x="0" y="0"/>
            <a:chExt cx="7113142" cy="597824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7113142" cy="597824"/>
            </a:xfrm>
            <a:custGeom>
              <a:avLst/>
              <a:gdLst/>
              <a:ahLst/>
              <a:cxnLst/>
              <a:rect l="l" t="t" r="r" b="b"/>
              <a:pathLst>
                <a:path w="7113142" h="597824">
                  <a:moveTo>
                    <a:pt x="0" y="0"/>
                  </a:moveTo>
                  <a:lnTo>
                    <a:pt x="7113142" y="0"/>
                  </a:lnTo>
                  <a:lnTo>
                    <a:pt x="7113142" y="597824"/>
                  </a:lnTo>
                  <a:lnTo>
                    <a:pt x="0" y="59782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19050"/>
              <a:ext cx="7113142" cy="616874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2325"/>
                </a:lnSpc>
              </a:pPr>
              <a:r>
                <a:rPr lang="en-US" sz="1938" b="1">
                  <a:solidFill>
                    <a:srgbClr val="34AEAA"/>
                  </a:solidFill>
                  <a:latin typeface="Arimo Bold"/>
                  <a:ea typeface="Arimo Bold"/>
                  <a:cs typeface="Arimo Bold"/>
                  <a:sym typeface="Arimo Bold"/>
                </a:rPr>
                <a:t>KT AIVLE School</a:t>
              </a:r>
            </a:p>
          </p:txBody>
        </p:sp>
      </p:grpSp>
      <p:sp>
        <p:nvSpPr>
          <p:cNvPr id="8" name="AutoShape 8"/>
          <p:cNvSpPr/>
          <p:nvPr/>
        </p:nvSpPr>
        <p:spPr>
          <a:xfrm rot="13895">
            <a:off x="-21514" y="1575536"/>
            <a:ext cx="18331020" cy="0"/>
          </a:xfrm>
          <a:prstGeom prst="line">
            <a:avLst/>
          </a:prstGeom>
          <a:ln w="19050" cap="rnd">
            <a:solidFill>
              <a:srgbClr val="02BDB6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Freeform 9"/>
          <p:cNvSpPr/>
          <p:nvPr/>
        </p:nvSpPr>
        <p:spPr>
          <a:xfrm>
            <a:off x="16431682" y="189192"/>
            <a:ext cx="1602057" cy="364862"/>
          </a:xfrm>
          <a:custGeom>
            <a:avLst/>
            <a:gdLst/>
            <a:ahLst/>
            <a:cxnLst/>
            <a:rect l="l" t="t" r="r" b="b"/>
            <a:pathLst>
              <a:path w="1602057" h="364862">
                <a:moveTo>
                  <a:pt x="0" y="0"/>
                </a:moveTo>
                <a:lnTo>
                  <a:pt x="1602058" y="0"/>
                </a:lnTo>
                <a:lnTo>
                  <a:pt x="1602058" y="364862"/>
                </a:lnTo>
                <a:lnTo>
                  <a:pt x="0" y="3648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914"/>
            </a:stretch>
          </a:blipFill>
        </p:spPr>
      </p:sp>
      <p:grpSp>
        <p:nvGrpSpPr>
          <p:cNvPr id="10" name="Group 10"/>
          <p:cNvGrpSpPr/>
          <p:nvPr/>
        </p:nvGrpSpPr>
        <p:grpSpPr>
          <a:xfrm>
            <a:off x="473527" y="431074"/>
            <a:ext cx="10212896" cy="943266"/>
            <a:chOff x="0" y="0"/>
            <a:chExt cx="13617194" cy="1257688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3617194" cy="1257688"/>
            </a:xfrm>
            <a:custGeom>
              <a:avLst/>
              <a:gdLst/>
              <a:ahLst/>
              <a:cxnLst/>
              <a:rect l="l" t="t" r="r" b="b"/>
              <a:pathLst>
                <a:path w="13617194" h="1257688">
                  <a:moveTo>
                    <a:pt x="0" y="0"/>
                  </a:moveTo>
                  <a:lnTo>
                    <a:pt x="13617194" y="0"/>
                  </a:lnTo>
                  <a:lnTo>
                    <a:pt x="13617194" y="1257688"/>
                  </a:lnTo>
                  <a:lnTo>
                    <a:pt x="0" y="125768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19050"/>
              <a:ext cx="13617194" cy="127673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5040"/>
                </a:lnSpc>
              </a:pPr>
              <a:r>
                <a:rPr lang="en-US" sz="4200" b="1" spc="-150">
                  <a:solidFill>
                    <a:srgbClr val="000000"/>
                  </a:solidFill>
                  <a:latin typeface="Arimo Bold"/>
                  <a:ea typeface="Arimo Bold"/>
                  <a:cs typeface="Arimo Bold"/>
                  <a:sym typeface="Arimo Bold"/>
                </a:rPr>
                <a:t>4. 결론</a:t>
              </a:r>
            </a:p>
          </p:txBody>
        </p:sp>
      </p:grpSp>
      <p:sp>
        <p:nvSpPr>
          <p:cNvPr id="13" name="Freeform 13" descr="텍스트, 클립아트이(가) 표시된 사진  자동 생성된 설명"/>
          <p:cNvSpPr/>
          <p:nvPr/>
        </p:nvSpPr>
        <p:spPr>
          <a:xfrm>
            <a:off x="14910265" y="8753184"/>
            <a:ext cx="2891330" cy="759018"/>
          </a:xfrm>
          <a:custGeom>
            <a:avLst/>
            <a:gdLst/>
            <a:ahLst/>
            <a:cxnLst/>
            <a:rect l="l" t="t" r="r" b="b"/>
            <a:pathLst>
              <a:path w="2891330" h="759018">
                <a:moveTo>
                  <a:pt x="0" y="0"/>
                </a:moveTo>
                <a:lnTo>
                  <a:pt x="2891330" y="0"/>
                </a:lnTo>
                <a:lnTo>
                  <a:pt x="2891330" y="759018"/>
                </a:lnTo>
                <a:lnTo>
                  <a:pt x="0" y="75901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940" r="-940"/>
            </a:stretch>
          </a:blipFill>
        </p:spPr>
      </p:sp>
      <p:grpSp>
        <p:nvGrpSpPr>
          <p:cNvPr id="14" name="Group 14"/>
          <p:cNvGrpSpPr/>
          <p:nvPr/>
        </p:nvGrpSpPr>
        <p:grpSpPr>
          <a:xfrm>
            <a:off x="609600" y="2403500"/>
            <a:ext cx="15984955" cy="3362761"/>
            <a:chOff x="-52961" y="0"/>
            <a:chExt cx="21313273" cy="4483681"/>
          </a:xfrm>
        </p:grpSpPr>
        <p:sp>
          <p:nvSpPr>
            <p:cNvPr id="15" name="AutoShape 15"/>
            <p:cNvSpPr/>
            <p:nvPr/>
          </p:nvSpPr>
          <p:spPr>
            <a:xfrm>
              <a:off x="0" y="742254"/>
              <a:ext cx="21182987" cy="0"/>
            </a:xfrm>
            <a:prstGeom prst="line">
              <a:avLst/>
            </a:prstGeom>
            <a:ln w="50800" cap="flat">
              <a:solidFill>
                <a:srgbClr val="545454">
                  <a:alpha val="85882"/>
                </a:srgbClr>
              </a:solidFill>
              <a:prstDash val="solid"/>
              <a:headEnd type="none" w="sm" len="sm"/>
              <a:tailEnd type="none" w="sm" len="sm"/>
            </a:ln>
          </p:spPr>
        </p:sp>
        <p:grpSp>
          <p:nvGrpSpPr>
            <p:cNvPr id="16" name="Group 16"/>
            <p:cNvGrpSpPr/>
            <p:nvPr/>
          </p:nvGrpSpPr>
          <p:grpSpPr>
            <a:xfrm>
              <a:off x="304899" y="0"/>
              <a:ext cx="4823143" cy="742254"/>
              <a:chOff x="0" y="0"/>
              <a:chExt cx="4823143" cy="742254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0" y="0"/>
                <a:ext cx="4823143" cy="742254"/>
              </a:xfrm>
              <a:custGeom>
                <a:avLst/>
                <a:gdLst/>
                <a:ahLst/>
                <a:cxnLst/>
                <a:rect l="l" t="t" r="r" b="b"/>
                <a:pathLst>
                  <a:path w="4823143" h="742254">
                    <a:moveTo>
                      <a:pt x="0" y="0"/>
                    </a:moveTo>
                    <a:lnTo>
                      <a:pt x="4823143" y="0"/>
                    </a:lnTo>
                    <a:lnTo>
                      <a:pt x="4823143" y="742254"/>
                    </a:lnTo>
                    <a:lnTo>
                      <a:pt x="0" y="742254"/>
                    </a:ln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</p:spPr>
          </p:sp>
          <p:sp>
            <p:nvSpPr>
              <p:cNvPr id="18" name="TextBox 18"/>
              <p:cNvSpPr txBox="1"/>
              <p:nvPr/>
            </p:nvSpPr>
            <p:spPr>
              <a:xfrm>
                <a:off x="0" y="9525"/>
                <a:ext cx="4823143" cy="732729"/>
              </a:xfrm>
              <a:prstGeom prst="rect">
                <a:avLst/>
              </a:prstGeom>
            </p:spPr>
            <p:txBody>
              <a:bodyPr lIns="0" tIns="0" rIns="0" bIns="0" rtlCol="0" anchor="t"/>
              <a:lstStyle/>
              <a:p>
                <a:pPr algn="l">
                  <a:lnSpc>
                    <a:spcPts val="2700"/>
                  </a:lnSpc>
                </a:pPr>
                <a:r>
                  <a:rPr lang="en-US" sz="2500" b="1">
                    <a:solidFill>
                      <a:srgbClr val="3A6193"/>
                    </a:solidFill>
                    <a:latin typeface="Arimo Bold"/>
                    <a:ea typeface="Arimo Bold"/>
                    <a:cs typeface="Arimo Bold"/>
                    <a:sym typeface="Arimo Bold"/>
                  </a:rPr>
                  <a:t>01 기대 효과 </a:t>
                </a:r>
              </a:p>
            </p:txBody>
          </p:sp>
        </p:grpSp>
        <p:grpSp>
          <p:nvGrpSpPr>
            <p:cNvPr id="19" name="Group 19"/>
            <p:cNvGrpSpPr/>
            <p:nvPr/>
          </p:nvGrpSpPr>
          <p:grpSpPr>
            <a:xfrm>
              <a:off x="0" y="1240187"/>
              <a:ext cx="4682890" cy="871316"/>
              <a:chOff x="0" y="0"/>
              <a:chExt cx="1340278" cy="249377"/>
            </a:xfrm>
          </p:grpSpPr>
          <p:sp>
            <p:nvSpPr>
              <p:cNvPr id="20" name="Freeform 20"/>
              <p:cNvSpPr/>
              <p:nvPr/>
            </p:nvSpPr>
            <p:spPr>
              <a:xfrm>
                <a:off x="0" y="0"/>
                <a:ext cx="1340276" cy="249428"/>
              </a:xfrm>
              <a:custGeom>
                <a:avLst/>
                <a:gdLst/>
                <a:ahLst/>
                <a:cxnLst/>
                <a:rect l="l" t="t" r="r" b="b"/>
                <a:pathLst>
                  <a:path w="1340276" h="249428">
                    <a:moveTo>
                      <a:pt x="0" y="0"/>
                    </a:moveTo>
                    <a:lnTo>
                      <a:pt x="1340276" y="0"/>
                    </a:lnTo>
                    <a:lnTo>
                      <a:pt x="1340276" y="249428"/>
                    </a:lnTo>
                    <a:lnTo>
                      <a:pt x="0" y="249428"/>
                    </a:lnTo>
                    <a:close/>
                  </a:path>
                </a:pathLst>
              </a:custGeom>
              <a:solidFill>
                <a:srgbClr val="3A6193">
                  <a:alpha val="24706"/>
                </a:srgbClr>
              </a:solidFill>
            </p:spPr>
          </p:sp>
        </p:grpSp>
        <p:sp>
          <p:nvSpPr>
            <p:cNvPr id="21" name="TextBox 21"/>
            <p:cNvSpPr txBox="1"/>
            <p:nvPr/>
          </p:nvSpPr>
          <p:spPr>
            <a:xfrm>
              <a:off x="149608" y="1427136"/>
              <a:ext cx="4374727" cy="4497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00"/>
                </a:lnSpc>
              </a:pPr>
              <a:r>
                <a:rPr lang="en-US" sz="2000" b="1">
                  <a:solidFill>
                    <a:srgbClr val="545454"/>
                  </a:solidFill>
                  <a:latin typeface="Arimo Bold"/>
                  <a:ea typeface="Arimo Bold"/>
                  <a:cs typeface="Arimo Bold"/>
                  <a:sym typeface="Arimo Bold"/>
                </a:rPr>
                <a:t>📌개인 맞춤형 면접 준비 </a:t>
              </a:r>
            </a:p>
          </p:txBody>
        </p:sp>
        <p:grpSp>
          <p:nvGrpSpPr>
            <p:cNvPr id="22" name="Group 22"/>
            <p:cNvGrpSpPr/>
            <p:nvPr/>
          </p:nvGrpSpPr>
          <p:grpSpPr>
            <a:xfrm>
              <a:off x="0" y="2327402"/>
              <a:ext cx="4682890" cy="1654477"/>
              <a:chOff x="0" y="0"/>
              <a:chExt cx="1340278" cy="473524"/>
            </a:xfrm>
          </p:grpSpPr>
          <p:sp>
            <p:nvSpPr>
              <p:cNvPr id="23" name="Freeform 23"/>
              <p:cNvSpPr/>
              <p:nvPr/>
            </p:nvSpPr>
            <p:spPr>
              <a:xfrm>
                <a:off x="0" y="0"/>
                <a:ext cx="1340276" cy="473574"/>
              </a:xfrm>
              <a:custGeom>
                <a:avLst/>
                <a:gdLst/>
                <a:ahLst/>
                <a:cxnLst/>
                <a:rect l="l" t="t" r="r" b="b"/>
                <a:pathLst>
                  <a:path w="1340276" h="473574">
                    <a:moveTo>
                      <a:pt x="0" y="0"/>
                    </a:moveTo>
                    <a:lnTo>
                      <a:pt x="1340276" y="0"/>
                    </a:lnTo>
                    <a:lnTo>
                      <a:pt x="1340276" y="473574"/>
                    </a:lnTo>
                    <a:lnTo>
                      <a:pt x="0" y="473574"/>
                    </a:lnTo>
                    <a:close/>
                  </a:path>
                </a:pathLst>
              </a:custGeom>
              <a:solidFill>
                <a:srgbClr val="3A6193">
                  <a:alpha val="24706"/>
                </a:srgbClr>
              </a:solidFill>
            </p:spPr>
          </p:sp>
        </p:grpSp>
        <p:sp>
          <p:nvSpPr>
            <p:cNvPr id="24" name="TextBox 24"/>
            <p:cNvSpPr txBox="1"/>
            <p:nvPr/>
          </p:nvSpPr>
          <p:spPr>
            <a:xfrm>
              <a:off x="-52961" y="2499321"/>
              <a:ext cx="4682883" cy="125349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388622" lvl="1" indent="-194311" algn="l">
                <a:lnSpc>
                  <a:spcPts val="2520"/>
                </a:lnSpc>
                <a:buFont typeface="Arial"/>
                <a:buChar char="•"/>
              </a:pPr>
              <a:r>
                <a:rPr lang="en-US" sz="1800" b="1" dirty="0" err="1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직접</a:t>
              </a:r>
              <a:r>
                <a:rPr lang="en-US" sz="1800" b="1" dirty="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  <a:r>
                <a:rPr lang="en-US" sz="1800" b="1" dirty="0" err="1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작성한</a:t>
              </a:r>
              <a:r>
                <a:rPr lang="en-US" sz="1800" b="1" dirty="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  <a:r>
                <a:rPr lang="en-US" sz="1800" b="1" dirty="0" err="1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자기소개서</a:t>
              </a:r>
              <a:r>
                <a:rPr lang="en-US" sz="1800" b="1" dirty="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  <a:r>
                <a:rPr lang="en-US" sz="1800" b="1" dirty="0" err="1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기반</a:t>
              </a:r>
              <a:r>
                <a:rPr lang="en-US" sz="1800" b="1" dirty="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</a:p>
            <a:p>
              <a:pPr marL="388622" lvl="1" indent="-194311" algn="l">
                <a:lnSpc>
                  <a:spcPts val="2520"/>
                </a:lnSpc>
                <a:buFont typeface="Arial"/>
                <a:buChar char="•"/>
              </a:pPr>
              <a:r>
                <a:rPr lang="en-US" sz="1800" b="1" dirty="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  <a:r>
                <a:rPr lang="en-US" sz="1800" b="1" dirty="0" err="1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맞춤형</a:t>
              </a:r>
              <a:r>
                <a:rPr lang="en-US" sz="1800" b="1" dirty="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  <a:r>
                <a:rPr lang="en-US" sz="1800" b="1" dirty="0" err="1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질문</a:t>
              </a:r>
              <a:r>
                <a:rPr lang="en-US" sz="1800" b="1" dirty="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 / </a:t>
              </a:r>
              <a:r>
                <a:rPr lang="en-US" sz="1800" b="1" dirty="0" err="1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피드백</a:t>
              </a:r>
              <a:r>
                <a:rPr lang="en-US" sz="1800" b="1" dirty="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  <a:r>
                <a:rPr lang="en-US" sz="1800" b="1" dirty="0" err="1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제공</a:t>
              </a:r>
              <a:endParaRPr lang="en-US" sz="180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endParaRPr>
            </a:p>
            <a:p>
              <a:pPr algn="l">
                <a:lnSpc>
                  <a:spcPts val="2520"/>
                </a:lnSpc>
              </a:pPr>
              <a:r>
                <a:rPr lang="en-US" sz="1800" b="1" dirty="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     =&gt; </a:t>
              </a:r>
              <a:r>
                <a:rPr lang="en-US" sz="1800" b="1" dirty="0" err="1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실전</a:t>
              </a:r>
              <a:r>
                <a:rPr lang="en-US" sz="1800" b="1" dirty="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  <a:r>
                <a:rPr lang="en-US" sz="1800" b="1" dirty="0" err="1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면접</a:t>
              </a:r>
              <a:r>
                <a:rPr lang="en-US" sz="1800" b="1" dirty="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  <a:r>
                <a:rPr lang="en-US" sz="1800" b="1" dirty="0" err="1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대비</a:t>
              </a:r>
              <a:r>
                <a:rPr lang="en-US" sz="1800" b="1" dirty="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  <a:r>
                <a:rPr lang="en-US" sz="1800" b="1" dirty="0" err="1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효율</a:t>
              </a:r>
              <a:r>
                <a:rPr lang="en-US" sz="1800" b="1" dirty="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  <a:r>
                <a:rPr lang="en-US" sz="1800" b="1" dirty="0" err="1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극대화</a:t>
              </a:r>
              <a:endParaRPr lang="en-US" sz="180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endParaRPr>
            </a:p>
          </p:txBody>
        </p:sp>
        <p:grpSp>
          <p:nvGrpSpPr>
            <p:cNvPr id="25" name="Group 25"/>
            <p:cNvGrpSpPr/>
            <p:nvPr/>
          </p:nvGrpSpPr>
          <p:grpSpPr>
            <a:xfrm>
              <a:off x="11040289" y="1240187"/>
              <a:ext cx="4682890" cy="871316"/>
              <a:chOff x="0" y="0"/>
              <a:chExt cx="1340278" cy="249377"/>
            </a:xfrm>
          </p:grpSpPr>
          <p:sp>
            <p:nvSpPr>
              <p:cNvPr id="26" name="Freeform 26"/>
              <p:cNvSpPr/>
              <p:nvPr/>
            </p:nvSpPr>
            <p:spPr>
              <a:xfrm>
                <a:off x="0" y="0"/>
                <a:ext cx="1340276" cy="249428"/>
              </a:xfrm>
              <a:custGeom>
                <a:avLst/>
                <a:gdLst/>
                <a:ahLst/>
                <a:cxnLst/>
                <a:rect l="l" t="t" r="r" b="b"/>
                <a:pathLst>
                  <a:path w="1340276" h="249428">
                    <a:moveTo>
                      <a:pt x="0" y="0"/>
                    </a:moveTo>
                    <a:lnTo>
                      <a:pt x="1340276" y="0"/>
                    </a:lnTo>
                    <a:lnTo>
                      <a:pt x="1340276" y="249428"/>
                    </a:lnTo>
                    <a:lnTo>
                      <a:pt x="0" y="249428"/>
                    </a:lnTo>
                    <a:close/>
                  </a:path>
                </a:pathLst>
              </a:custGeom>
              <a:solidFill>
                <a:srgbClr val="3A6193">
                  <a:alpha val="24706"/>
                </a:srgbClr>
              </a:solidFill>
            </p:spPr>
          </p:sp>
        </p:grpSp>
        <p:grpSp>
          <p:nvGrpSpPr>
            <p:cNvPr id="27" name="Group 27"/>
            <p:cNvGrpSpPr/>
            <p:nvPr/>
          </p:nvGrpSpPr>
          <p:grpSpPr>
            <a:xfrm>
              <a:off x="11040289" y="2327402"/>
              <a:ext cx="4682890" cy="1272330"/>
              <a:chOff x="0" y="0"/>
              <a:chExt cx="1340278" cy="364150"/>
            </a:xfrm>
          </p:grpSpPr>
          <p:sp>
            <p:nvSpPr>
              <p:cNvPr id="28" name="Freeform 28"/>
              <p:cNvSpPr/>
              <p:nvPr/>
            </p:nvSpPr>
            <p:spPr>
              <a:xfrm>
                <a:off x="0" y="0"/>
                <a:ext cx="1340276" cy="364201"/>
              </a:xfrm>
              <a:custGeom>
                <a:avLst/>
                <a:gdLst/>
                <a:ahLst/>
                <a:cxnLst/>
                <a:rect l="l" t="t" r="r" b="b"/>
                <a:pathLst>
                  <a:path w="1340276" h="364201">
                    <a:moveTo>
                      <a:pt x="0" y="0"/>
                    </a:moveTo>
                    <a:lnTo>
                      <a:pt x="1340276" y="0"/>
                    </a:lnTo>
                    <a:lnTo>
                      <a:pt x="1340276" y="364201"/>
                    </a:lnTo>
                    <a:lnTo>
                      <a:pt x="0" y="364201"/>
                    </a:lnTo>
                    <a:close/>
                  </a:path>
                </a:pathLst>
              </a:custGeom>
              <a:solidFill>
                <a:srgbClr val="3A6193">
                  <a:alpha val="24706"/>
                </a:srgbClr>
              </a:solidFill>
            </p:spPr>
          </p:sp>
        </p:grpSp>
        <p:sp>
          <p:nvSpPr>
            <p:cNvPr id="29" name="TextBox 29"/>
            <p:cNvSpPr txBox="1"/>
            <p:nvPr/>
          </p:nvSpPr>
          <p:spPr>
            <a:xfrm>
              <a:off x="11198843" y="1427136"/>
              <a:ext cx="4060499" cy="4497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00"/>
                </a:lnSpc>
              </a:pPr>
              <a:r>
                <a:rPr lang="en-US" sz="2000" b="1">
                  <a:solidFill>
                    <a:srgbClr val="545454"/>
                  </a:solidFill>
                  <a:latin typeface="Arimo Bold"/>
                  <a:ea typeface="Arimo Bold"/>
                  <a:cs typeface="Arimo Bold"/>
                  <a:sym typeface="Arimo Bold"/>
                </a:rPr>
                <a:t>📌AI 기반 객관적 피드백</a:t>
              </a:r>
            </a:p>
          </p:txBody>
        </p:sp>
        <p:sp>
          <p:nvSpPr>
            <p:cNvPr id="30" name="TextBox 30"/>
            <p:cNvSpPr txBox="1"/>
            <p:nvPr/>
          </p:nvSpPr>
          <p:spPr>
            <a:xfrm>
              <a:off x="11021439" y="2498852"/>
              <a:ext cx="4682884" cy="83439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520"/>
                </a:lnSpc>
              </a:pPr>
              <a:r>
                <a:rPr lang="en-US" sz="1800" b="1" dirty="0" err="1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분석으로</a:t>
              </a:r>
              <a:r>
                <a:rPr lang="en-US" sz="1800" b="1" dirty="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  <a:r>
                <a:rPr lang="en-US" sz="1800" b="1" dirty="0" err="1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일관된</a:t>
              </a:r>
              <a:r>
                <a:rPr lang="en-US" sz="1800" b="1" dirty="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  <a:r>
                <a:rPr lang="en-US" sz="1800" b="1" dirty="0" err="1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피드백</a:t>
              </a:r>
              <a:r>
                <a:rPr lang="en-US" sz="1800" b="1" dirty="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  <a:r>
                <a:rPr lang="en-US" sz="1800" b="1" dirty="0" err="1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제공으로</a:t>
              </a:r>
              <a:endParaRPr lang="en-US" sz="180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endParaRPr>
            </a:p>
            <a:p>
              <a:pPr algn="ctr">
                <a:lnSpc>
                  <a:spcPts val="2520"/>
                </a:lnSpc>
              </a:pPr>
              <a:r>
                <a:rPr lang="en-US" sz="1800" b="1" dirty="0" err="1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자기</a:t>
              </a:r>
              <a:r>
                <a:rPr lang="en-US" sz="1800" b="1" dirty="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  <a:r>
                <a:rPr lang="en-US" sz="1800" b="1" dirty="0" err="1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인식</a:t>
              </a:r>
              <a:r>
                <a:rPr lang="en-US" sz="1800" b="1" dirty="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  <a:r>
                <a:rPr lang="en-US" sz="1800" b="1" dirty="0" err="1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개선</a:t>
              </a:r>
              <a:r>
                <a:rPr lang="en-US" sz="1800" b="1" dirty="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 및 </a:t>
              </a:r>
              <a:r>
                <a:rPr lang="en-US" sz="1800" b="1" dirty="0" err="1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반복</a:t>
              </a:r>
              <a:r>
                <a:rPr lang="en-US" sz="1800" b="1" dirty="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  <a:r>
                <a:rPr lang="en-US" sz="1800" b="1" dirty="0" err="1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학습</a:t>
              </a:r>
              <a:r>
                <a:rPr lang="en-US" sz="1800" b="1" dirty="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  <a:r>
                <a:rPr lang="en-US" sz="1800" b="1" dirty="0" err="1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가능</a:t>
              </a:r>
              <a:endParaRPr lang="en-US" sz="180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endParaRPr>
            </a:p>
          </p:txBody>
        </p:sp>
        <p:grpSp>
          <p:nvGrpSpPr>
            <p:cNvPr id="31" name="Group 31"/>
            <p:cNvGrpSpPr/>
            <p:nvPr/>
          </p:nvGrpSpPr>
          <p:grpSpPr>
            <a:xfrm>
              <a:off x="5519199" y="1648153"/>
              <a:ext cx="4682890" cy="933669"/>
              <a:chOff x="0" y="0"/>
              <a:chExt cx="2475740" cy="493610"/>
            </a:xfrm>
          </p:grpSpPr>
          <p:sp>
            <p:nvSpPr>
              <p:cNvPr id="32" name="Freeform 32"/>
              <p:cNvSpPr/>
              <p:nvPr/>
            </p:nvSpPr>
            <p:spPr>
              <a:xfrm>
                <a:off x="0" y="0"/>
                <a:ext cx="2475738" cy="493661"/>
              </a:xfrm>
              <a:custGeom>
                <a:avLst/>
                <a:gdLst/>
                <a:ahLst/>
                <a:cxnLst/>
                <a:rect l="l" t="t" r="r" b="b"/>
                <a:pathLst>
                  <a:path w="2475738" h="493661">
                    <a:moveTo>
                      <a:pt x="0" y="0"/>
                    </a:moveTo>
                    <a:lnTo>
                      <a:pt x="2475738" y="0"/>
                    </a:lnTo>
                    <a:lnTo>
                      <a:pt x="2475738" y="493661"/>
                    </a:lnTo>
                    <a:lnTo>
                      <a:pt x="0" y="493661"/>
                    </a:lnTo>
                    <a:close/>
                  </a:path>
                </a:pathLst>
              </a:custGeom>
              <a:solidFill>
                <a:srgbClr val="43A0A9">
                  <a:alpha val="24706"/>
                </a:srgbClr>
              </a:solidFill>
            </p:spPr>
          </p:sp>
        </p:grpSp>
        <p:grpSp>
          <p:nvGrpSpPr>
            <p:cNvPr id="33" name="Group 33"/>
            <p:cNvGrpSpPr/>
            <p:nvPr/>
          </p:nvGrpSpPr>
          <p:grpSpPr>
            <a:xfrm>
              <a:off x="5519199" y="2797722"/>
              <a:ext cx="4682890" cy="1654477"/>
              <a:chOff x="0" y="0"/>
              <a:chExt cx="2475740" cy="874685"/>
            </a:xfrm>
          </p:grpSpPr>
          <p:sp>
            <p:nvSpPr>
              <p:cNvPr id="34" name="Freeform 34"/>
              <p:cNvSpPr/>
              <p:nvPr/>
            </p:nvSpPr>
            <p:spPr>
              <a:xfrm>
                <a:off x="0" y="0"/>
                <a:ext cx="2475738" cy="874736"/>
              </a:xfrm>
              <a:custGeom>
                <a:avLst/>
                <a:gdLst/>
                <a:ahLst/>
                <a:cxnLst/>
                <a:rect l="l" t="t" r="r" b="b"/>
                <a:pathLst>
                  <a:path w="2475738" h="874736">
                    <a:moveTo>
                      <a:pt x="0" y="0"/>
                    </a:moveTo>
                    <a:lnTo>
                      <a:pt x="2475738" y="0"/>
                    </a:lnTo>
                    <a:lnTo>
                      <a:pt x="2475738" y="874736"/>
                    </a:lnTo>
                    <a:lnTo>
                      <a:pt x="0" y="874736"/>
                    </a:lnTo>
                    <a:close/>
                  </a:path>
                </a:pathLst>
              </a:custGeom>
              <a:solidFill>
                <a:srgbClr val="43A0A9">
                  <a:alpha val="24706"/>
                </a:srgbClr>
              </a:solidFill>
            </p:spPr>
          </p:sp>
        </p:grpSp>
        <p:sp>
          <p:nvSpPr>
            <p:cNvPr id="35" name="TextBox 35"/>
            <p:cNvSpPr txBox="1"/>
            <p:nvPr/>
          </p:nvSpPr>
          <p:spPr>
            <a:xfrm>
              <a:off x="5677754" y="1866279"/>
              <a:ext cx="3644469" cy="4497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00"/>
                </a:lnSpc>
              </a:pPr>
              <a:r>
                <a:rPr lang="en-US" sz="2000" b="1">
                  <a:solidFill>
                    <a:srgbClr val="545454"/>
                  </a:solidFill>
                  <a:latin typeface="Arimo Bold"/>
                  <a:ea typeface="Arimo Bold"/>
                  <a:cs typeface="Arimo Bold"/>
                  <a:sym typeface="Arimo Bold"/>
                </a:rPr>
                <a:t>📌시간 및 비용 절감</a:t>
              </a:r>
            </a:p>
          </p:txBody>
        </p:sp>
        <p:sp>
          <p:nvSpPr>
            <p:cNvPr id="36" name="TextBox 36"/>
            <p:cNvSpPr txBox="1"/>
            <p:nvPr/>
          </p:nvSpPr>
          <p:spPr>
            <a:xfrm>
              <a:off x="5677754" y="2969641"/>
              <a:ext cx="4365781" cy="12534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388622" lvl="1" indent="-194311" algn="l">
                <a:lnSpc>
                  <a:spcPts val="2520"/>
                </a:lnSpc>
                <a:buFont typeface="Arial"/>
                <a:buChar char="•"/>
              </a:pPr>
              <a:r>
                <a:rPr lang="en-US" sz="1800" b="1" dirty="0" err="1">
                  <a:solidFill>
                    <a:srgbClr val="000000"/>
                  </a:solidFill>
                  <a:latin typeface="Arimo Bold" panose="020B0600000101010101" charset="0"/>
                  <a:ea typeface="Arimo Bold" panose="020B0600000101010101" charset="0"/>
                  <a:cs typeface="Arimo Bold" panose="020B0600000101010101" charset="0"/>
                  <a:sym typeface="Arimo"/>
                </a:rPr>
                <a:t>모의</a:t>
              </a:r>
              <a:r>
                <a:rPr lang="en-US" sz="1800" b="1" dirty="0">
                  <a:solidFill>
                    <a:srgbClr val="000000"/>
                  </a:solidFill>
                  <a:latin typeface="Arimo Bold" panose="020B0600000101010101" charset="0"/>
                  <a:ea typeface="Arimo Bold" panose="020B0600000101010101" charset="0"/>
                  <a:cs typeface="Arimo Bold" panose="020B0600000101010101" charset="0"/>
                  <a:sym typeface="Arimo"/>
                </a:rPr>
                <a:t> </a:t>
              </a:r>
              <a:r>
                <a:rPr lang="en-US" sz="1800" b="1" dirty="0" err="1">
                  <a:solidFill>
                    <a:srgbClr val="000000"/>
                  </a:solidFill>
                  <a:latin typeface="Arimo Bold" panose="020B0600000101010101" charset="0"/>
                  <a:ea typeface="Arimo Bold" panose="020B0600000101010101" charset="0"/>
                  <a:cs typeface="Arimo Bold" panose="020B0600000101010101" charset="0"/>
                  <a:sym typeface="Arimo"/>
                </a:rPr>
                <a:t>면접을</a:t>
              </a:r>
              <a:r>
                <a:rPr lang="en-US" sz="1800" b="1" dirty="0">
                  <a:solidFill>
                    <a:srgbClr val="000000"/>
                  </a:solidFill>
                  <a:latin typeface="Arimo Bold" panose="020B0600000101010101" charset="0"/>
                  <a:ea typeface="Arimo Bold" panose="020B0600000101010101" charset="0"/>
                  <a:cs typeface="Arimo Bold" panose="020B0600000101010101" charset="0"/>
                  <a:sym typeface="Arimo"/>
                </a:rPr>
                <a:t> </a:t>
              </a:r>
              <a:r>
                <a:rPr lang="en-US" sz="1800" b="1" dirty="0" err="1">
                  <a:solidFill>
                    <a:srgbClr val="000000"/>
                  </a:solidFill>
                  <a:latin typeface="Arimo Bold" panose="020B0600000101010101" charset="0"/>
                  <a:ea typeface="Arimo Bold" panose="020B0600000101010101" charset="0"/>
                  <a:cs typeface="Arimo Bold" panose="020B0600000101010101" charset="0"/>
                  <a:sym typeface="Arimo"/>
                </a:rPr>
                <a:t>위한</a:t>
              </a:r>
              <a:r>
                <a:rPr lang="en-US" sz="1800" b="1" dirty="0">
                  <a:solidFill>
                    <a:srgbClr val="000000"/>
                  </a:solidFill>
                  <a:latin typeface="Arimo Bold" panose="020B0600000101010101" charset="0"/>
                  <a:ea typeface="Arimo Bold" panose="020B0600000101010101" charset="0"/>
                  <a:cs typeface="Arimo Bold" panose="020B0600000101010101" charset="0"/>
                  <a:sym typeface="Arimo"/>
                </a:rPr>
                <a:t> </a:t>
              </a:r>
              <a:r>
                <a:rPr lang="en-US" sz="1800" b="1" dirty="0" err="1">
                  <a:solidFill>
                    <a:srgbClr val="000000"/>
                  </a:solidFill>
                  <a:latin typeface="Arimo Bold" panose="020B0600000101010101" charset="0"/>
                  <a:ea typeface="Arimo Bold" panose="020B0600000101010101" charset="0"/>
                  <a:cs typeface="Arimo Bold" panose="020B0600000101010101" charset="0"/>
                  <a:sym typeface="Arimo"/>
                </a:rPr>
                <a:t>인적</a:t>
              </a:r>
              <a:r>
                <a:rPr lang="en-US" sz="1800" b="1" dirty="0">
                  <a:solidFill>
                    <a:srgbClr val="000000"/>
                  </a:solidFill>
                  <a:latin typeface="Arimo Bold" panose="020B0600000101010101" charset="0"/>
                  <a:ea typeface="Arimo Bold" panose="020B0600000101010101" charset="0"/>
                  <a:cs typeface="Arimo Bold" panose="020B0600000101010101" charset="0"/>
                  <a:sym typeface="Arimo"/>
                </a:rPr>
                <a:t> </a:t>
              </a:r>
              <a:r>
                <a:rPr lang="en-US" sz="1800" b="1" dirty="0" err="1">
                  <a:solidFill>
                    <a:srgbClr val="000000"/>
                  </a:solidFill>
                  <a:latin typeface="Arimo Bold" panose="020B0600000101010101" charset="0"/>
                  <a:ea typeface="Arimo Bold" panose="020B0600000101010101" charset="0"/>
                  <a:cs typeface="Arimo Bold" panose="020B0600000101010101" charset="0"/>
                  <a:sym typeface="Arimo"/>
                </a:rPr>
                <a:t>자원</a:t>
              </a:r>
              <a:r>
                <a:rPr lang="en-US" sz="1800" b="1" dirty="0">
                  <a:solidFill>
                    <a:srgbClr val="000000"/>
                  </a:solidFill>
                  <a:latin typeface="Arimo Bold" panose="020B0600000101010101" charset="0"/>
                  <a:ea typeface="Arimo Bold" panose="020B0600000101010101" charset="0"/>
                  <a:cs typeface="Arimo Bold" panose="020B0600000101010101" charset="0"/>
                  <a:sym typeface="Arimo"/>
                </a:rPr>
                <a:t> 및 </a:t>
              </a:r>
              <a:r>
                <a:rPr lang="en-US" sz="1800" b="1" dirty="0" err="1">
                  <a:solidFill>
                    <a:srgbClr val="000000"/>
                  </a:solidFill>
                  <a:latin typeface="Arimo Bold" panose="020B0600000101010101" charset="0"/>
                  <a:ea typeface="Arimo Bold" panose="020B0600000101010101" charset="0"/>
                  <a:cs typeface="Arimo Bold" panose="020B0600000101010101" charset="0"/>
                  <a:sym typeface="Arimo"/>
                </a:rPr>
                <a:t>비용</a:t>
              </a:r>
              <a:r>
                <a:rPr lang="en-US" sz="1800" b="1" dirty="0">
                  <a:solidFill>
                    <a:srgbClr val="000000"/>
                  </a:solidFill>
                  <a:latin typeface="Arimo Bold" panose="020B0600000101010101" charset="0"/>
                  <a:ea typeface="Arimo Bold" panose="020B0600000101010101" charset="0"/>
                  <a:cs typeface="Arimo Bold" panose="020B0600000101010101" charset="0"/>
                  <a:sym typeface="Arimo"/>
                </a:rPr>
                <a:t> </a:t>
              </a:r>
              <a:r>
                <a:rPr lang="en-US" sz="1800" b="1" dirty="0" err="1">
                  <a:solidFill>
                    <a:srgbClr val="000000"/>
                  </a:solidFill>
                  <a:latin typeface="Arimo Bold" panose="020B0600000101010101" charset="0"/>
                  <a:ea typeface="Arimo Bold" panose="020B0600000101010101" charset="0"/>
                  <a:cs typeface="Arimo Bold" panose="020B0600000101010101" charset="0"/>
                  <a:sym typeface="Arimo"/>
                </a:rPr>
                <a:t>절감</a:t>
              </a:r>
              <a:endParaRPr lang="en-US" sz="1800" b="1" dirty="0">
                <a:solidFill>
                  <a:srgbClr val="000000"/>
                </a:solidFill>
                <a:latin typeface="Arimo Bold" panose="020B0600000101010101" charset="0"/>
                <a:ea typeface="Arimo Bold" panose="020B0600000101010101" charset="0"/>
                <a:cs typeface="Arimo Bold" panose="020B0600000101010101" charset="0"/>
                <a:sym typeface="Arimo"/>
              </a:endParaRPr>
            </a:p>
            <a:p>
              <a:pPr marL="388622" lvl="1" indent="-194311" algn="l">
                <a:lnSpc>
                  <a:spcPts val="2520"/>
                </a:lnSpc>
                <a:buFont typeface="Arial"/>
                <a:buChar char="•"/>
              </a:pPr>
              <a:r>
                <a:rPr lang="en-US" sz="1800" b="1" dirty="0">
                  <a:solidFill>
                    <a:srgbClr val="000000"/>
                  </a:solidFill>
                  <a:latin typeface="Arimo Bold" panose="020B0600000101010101" charset="0"/>
                  <a:ea typeface="Arimo Bold" panose="020B0600000101010101" charset="0"/>
                  <a:cs typeface="Arimo Bold" panose="020B0600000101010101" charset="0"/>
                  <a:sym typeface="Arimo"/>
                </a:rPr>
                <a:t>24시간 </a:t>
              </a:r>
              <a:r>
                <a:rPr lang="en-US" sz="1800" b="1" dirty="0" err="1">
                  <a:solidFill>
                    <a:srgbClr val="000000"/>
                  </a:solidFill>
                  <a:latin typeface="Arimo Bold" panose="020B0600000101010101" charset="0"/>
                  <a:ea typeface="Arimo Bold" panose="020B0600000101010101" charset="0"/>
                  <a:cs typeface="Arimo Bold" panose="020B0600000101010101" charset="0"/>
                  <a:sym typeface="Arimo"/>
                </a:rPr>
                <a:t>사용</a:t>
              </a:r>
              <a:r>
                <a:rPr lang="en-US" sz="1800" b="1" dirty="0">
                  <a:solidFill>
                    <a:srgbClr val="000000"/>
                  </a:solidFill>
                  <a:latin typeface="Arimo Bold" panose="020B0600000101010101" charset="0"/>
                  <a:ea typeface="Arimo Bold" panose="020B0600000101010101" charset="0"/>
                  <a:cs typeface="Arimo Bold" panose="020B0600000101010101" charset="0"/>
                  <a:sym typeface="Arimo"/>
                </a:rPr>
                <a:t> </a:t>
              </a:r>
              <a:r>
                <a:rPr lang="en-US" sz="1800" b="1" dirty="0" err="1">
                  <a:solidFill>
                    <a:srgbClr val="000000"/>
                  </a:solidFill>
                  <a:latin typeface="Arimo Bold" panose="020B0600000101010101" charset="0"/>
                  <a:ea typeface="Arimo Bold" panose="020B0600000101010101" charset="0"/>
                  <a:cs typeface="Arimo Bold" panose="020B0600000101010101" charset="0"/>
                  <a:sym typeface="Arimo"/>
                </a:rPr>
                <a:t>가능</a:t>
              </a:r>
              <a:endParaRPr lang="en-US" sz="1800" b="1" dirty="0">
                <a:solidFill>
                  <a:srgbClr val="000000"/>
                </a:solidFill>
                <a:latin typeface="Arimo Bold" panose="020B0600000101010101" charset="0"/>
                <a:ea typeface="Arimo Bold" panose="020B0600000101010101" charset="0"/>
                <a:cs typeface="Arimo Bold" panose="020B0600000101010101" charset="0"/>
                <a:sym typeface="Arimo"/>
              </a:endParaRPr>
            </a:p>
          </p:txBody>
        </p:sp>
        <p:grpSp>
          <p:nvGrpSpPr>
            <p:cNvPr id="37" name="Group 37"/>
            <p:cNvGrpSpPr/>
            <p:nvPr/>
          </p:nvGrpSpPr>
          <p:grpSpPr>
            <a:xfrm>
              <a:off x="16500097" y="1648153"/>
              <a:ext cx="4682890" cy="933669"/>
              <a:chOff x="0" y="0"/>
              <a:chExt cx="2475740" cy="493610"/>
            </a:xfrm>
          </p:grpSpPr>
          <p:sp>
            <p:nvSpPr>
              <p:cNvPr id="38" name="Freeform 38"/>
              <p:cNvSpPr/>
              <p:nvPr/>
            </p:nvSpPr>
            <p:spPr>
              <a:xfrm>
                <a:off x="0" y="0"/>
                <a:ext cx="2475738" cy="493661"/>
              </a:xfrm>
              <a:custGeom>
                <a:avLst/>
                <a:gdLst/>
                <a:ahLst/>
                <a:cxnLst/>
                <a:rect l="l" t="t" r="r" b="b"/>
                <a:pathLst>
                  <a:path w="2475738" h="493661">
                    <a:moveTo>
                      <a:pt x="0" y="0"/>
                    </a:moveTo>
                    <a:lnTo>
                      <a:pt x="2475738" y="0"/>
                    </a:lnTo>
                    <a:lnTo>
                      <a:pt x="2475738" y="493661"/>
                    </a:lnTo>
                    <a:lnTo>
                      <a:pt x="0" y="493661"/>
                    </a:lnTo>
                    <a:close/>
                  </a:path>
                </a:pathLst>
              </a:custGeom>
              <a:solidFill>
                <a:srgbClr val="43A0A9">
                  <a:alpha val="24706"/>
                </a:srgbClr>
              </a:solidFill>
            </p:spPr>
          </p:sp>
        </p:grpSp>
        <p:sp>
          <p:nvSpPr>
            <p:cNvPr id="39" name="TextBox 39"/>
            <p:cNvSpPr txBox="1"/>
            <p:nvPr/>
          </p:nvSpPr>
          <p:spPr>
            <a:xfrm>
              <a:off x="16607515" y="1866279"/>
              <a:ext cx="4652797" cy="4497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800"/>
                </a:lnSpc>
              </a:pPr>
              <a:r>
                <a:rPr lang="en-US" sz="2000" b="1">
                  <a:solidFill>
                    <a:srgbClr val="545454"/>
                  </a:solidFill>
                  <a:latin typeface="Arimo Bold"/>
                  <a:ea typeface="Arimo Bold"/>
                  <a:cs typeface="Arimo Bold"/>
                  <a:sym typeface="Arimo Bold"/>
                </a:rPr>
                <a:t>📌Gradio 기반 접근성 향상</a:t>
              </a:r>
            </a:p>
          </p:txBody>
        </p:sp>
        <p:grpSp>
          <p:nvGrpSpPr>
            <p:cNvPr id="40" name="Group 40"/>
            <p:cNvGrpSpPr/>
            <p:nvPr/>
          </p:nvGrpSpPr>
          <p:grpSpPr>
            <a:xfrm>
              <a:off x="16500097" y="2797722"/>
              <a:ext cx="4682890" cy="1685959"/>
              <a:chOff x="0" y="0"/>
              <a:chExt cx="2475740" cy="891329"/>
            </a:xfrm>
          </p:grpSpPr>
          <p:sp>
            <p:nvSpPr>
              <p:cNvPr id="41" name="Freeform 41"/>
              <p:cNvSpPr/>
              <p:nvPr/>
            </p:nvSpPr>
            <p:spPr>
              <a:xfrm>
                <a:off x="0" y="0"/>
                <a:ext cx="2475738" cy="891380"/>
              </a:xfrm>
              <a:custGeom>
                <a:avLst/>
                <a:gdLst/>
                <a:ahLst/>
                <a:cxnLst/>
                <a:rect l="l" t="t" r="r" b="b"/>
                <a:pathLst>
                  <a:path w="2475738" h="891380">
                    <a:moveTo>
                      <a:pt x="0" y="0"/>
                    </a:moveTo>
                    <a:lnTo>
                      <a:pt x="2475738" y="0"/>
                    </a:lnTo>
                    <a:lnTo>
                      <a:pt x="2475738" y="891380"/>
                    </a:lnTo>
                    <a:lnTo>
                      <a:pt x="0" y="891380"/>
                    </a:lnTo>
                    <a:close/>
                  </a:path>
                </a:pathLst>
              </a:custGeom>
              <a:solidFill>
                <a:srgbClr val="43A0A9">
                  <a:alpha val="24706"/>
                </a:srgbClr>
              </a:solidFill>
            </p:spPr>
          </p:sp>
        </p:grpSp>
        <p:sp>
          <p:nvSpPr>
            <p:cNvPr id="42" name="TextBox 42"/>
            <p:cNvSpPr txBox="1"/>
            <p:nvPr/>
          </p:nvSpPr>
          <p:spPr>
            <a:xfrm>
              <a:off x="16607515" y="2969172"/>
              <a:ext cx="4365781" cy="125349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520"/>
                </a:lnSpc>
              </a:pPr>
              <a:r>
                <a:rPr lang="en-US" sz="1800" b="1" dirty="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웹 UI </a:t>
              </a:r>
              <a:r>
                <a:rPr lang="en-US" sz="1800" b="1" dirty="0" err="1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제공을</a:t>
              </a:r>
              <a:r>
                <a:rPr lang="en-US" sz="1800" b="1" dirty="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  <a:r>
                <a:rPr lang="en-US" sz="1800" b="1" dirty="0" err="1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통해</a:t>
              </a:r>
              <a:endParaRPr lang="en-US" sz="180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endParaRPr>
            </a:p>
            <a:p>
              <a:pPr algn="ctr">
                <a:lnSpc>
                  <a:spcPts val="2520"/>
                </a:lnSpc>
              </a:pPr>
              <a:r>
                <a:rPr lang="en-US" sz="1800" b="1" dirty="0" err="1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사용자의</a:t>
              </a:r>
              <a:r>
                <a:rPr lang="en-US" sz="1800" b="1" dirty="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  <a:r>
                <a:rPr lang="en-US" sz="1800" b="1" dirty="0" err="1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별도</a:t>
              </a:r>
              <a:r>
                <a:rPr lang="en-US" sz="1800" b="1" dirty="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  <a:r>
                <a:rPr lang="en-US" sz="1800" b="1" dirty="0" err="1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설치</a:t>
              </a:r>
              <a:r>
                <a:rPr lang="en-US" sz="1800" b="1" dirty="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  <a:r>
                <a:rPr lang="en-US" sz="1800" b="1" dirty="0" err="1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없이</a:t>
              </a:r>
              <a:endParaRPr lang="en-US" sz="180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endParaRPr>
            </a:p>
            <a:p>
              <a:pPr algn="ctr">
                <a:lnSpc>
                  <a:spcPts val="2520"/>
                </a:lnSpc>
              </a:pPr>
              <a:r>
                <a:rPr lang="en-US" sz="1800" b="1" dirty="0" err="1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손쉽게</a:t>
              </a:r>
              <a:r>
                <a:rPr lang="en-US" sz="1800" b="1" dirty="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  <a:r>
                <a:rPr lang="en-US" sz="1800" b="1" dirty="0" err="1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시스템</a:t>
              </a:r>
              <a:r>
                <a:rPr lang="en-US" sz="1800" b="1" dirty="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  <a:r>
                <a:rPr lang="en-US" sz="1800" b="1" dirty="0" err="1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이용</a:t>
              </a:r>
              <a:r>
                <a:rPr lang="en-US" sz="1800" b="1" dirty="0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 </a:t>
              </a:r>
              <a:r>
                <a:rPr lang="en-US" sz="1800" b="1" dirty="0" err="1">
                  <a:solidFill>
                    <a:srgbClr val="000000"/>
                  </a:solidFill>
                  <a:latin typeface="Arimo"/>
                  <a:ea typeface="Arimo"/>
                  <a:cs typeface="Arimo"/>
                  <a:sym typeface="Arimo"/>
                </a:rPr>
                <a:t>가능</a:t>
              </a:r>
              <a:endParaRPr lang="en-US" sz="180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endParaRPr>
            </a:p>
          </p:txBody>
        </p:sp>
        <p:sp>
          <p:nvSpPr>
            <p:cNvPr id="43" name="AutoShape 43"/>
            <p:cNvSpPr/>
            <p:nvPr/>
          </p:nvSpPr>
          <p:spPr>
            <a:xfrm flipV="1">
              <a:off x="2341445" y="742254"/>
              <a:ext cx="0" cy="497933"/>
            </a:xfrm>
            <a:prstGeom prst="line">
              <a:avLst/>
            </a:prstGeom>
            <a:ln w="50800" cap="flat">
              <a:solidFill>
                <a:srgbClr val="3A6193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44" name="AutoShape 44"/>
            <p:cNvSpPr/>
            <p:nvPr/>
          </p:nvSpPr>
          <p:spPr>
            <a:xfrm>
              <a:off x="7860644" y="742254"/>
              <a:ext cx="0" cy="905899"/>
            </a:xfrm>
            <a:prstGeom prst="line">
              <a:avLst/>
            </a:prstGeom>
            <a:ln w="50800" cap="flat">
              <a:solidFill>
                <a:srgbClr val="3A6193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45" name="AutoShape 45"/>
            <p:cNvSpPr/>
            <p:nvPr/>
          </p:nvSpPr>
          <p:spPr>
            <a:xfrm>
              <a:off x="13381734" y="742254"/>
              <a:ext cx="0" cy="497933"/>
            </a:xfrm>
            <a:prstGeom prst="line">
              <a:avLst/>
            </a:prstGeom>
            <a:ln w="50800" cap="flat">
              <a:solidFill>
                <a:srgbClr val="3A6193"/>
              </a:solidFill>
              <a:prstDash val="solid"/>
              <a:headEnd type="none" w="sm" len="sm"/>
              <a:tailEnd type="none" w="sm" len="sm"/>
            </a:ln>
          </p:spPr>
        </p:sp>
        <p:sp>
          <p:nvSpPr>
            <p:cNvPr id="46" name="AutoShape 46"/>
            <p:cNvSpPr/>
            <p:nvPr/>
          </p:nvSpPr>
          <p:spPr>
            <a:xfrm>
              <a:off x="18831828" y="742254"/>
              <a:ext cx="9714" cy="905899"/>
            </a:xfrm>
            <a:prstGeom prst="line">
              <a:avLst/>
            </a:prstGeom>
            <a:ln w="50800" cap="flat">
              <a:solidFill>
                <a:srgbClr val="3A6193"/>
              </a:solidFill>
              <a:prstDash val="solid"/>
              <a:headEnd type="none" w="sm" len="sm"/>
              <a:tailEnd type="none" w="sm" len="sm"/>
            </a:ln>
          </p:spPr>
        </p:sp>
      </p:grpSp>
      <p:sp>
        <p:nvSpPr>
          <p:cNvPr id="47" name="AutoShape 47"/>
          <p:cNvSpPr/>
          <p:nvPr/>
        </p:nvSpPr>
        <p:spPr>
          <a:xfrm flipV="1">
            <a:off x="649321" y="7094476"/>
            <a:ext cx="6232486" cy="0"/>
          </a:xfrm>
          <a:prstGeom prst="line">
            <a:avLst/>
          </a:prstGeom>
          <a:ln w="38100" cap="flat">
            <a:solidFill>
              <a:srgbClr val="545454">
                <a:alpha val="85882"/>
              </a:srgbClr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8" name="Group 48"/>
          <p:cNvGrpSpPr/>
          <p:nvPr/>
        </p:nvGrpSpPr>
        <p:grpSpPr>
          <a:xfrm>
            <a:off x="877996" y="6537786"/>
            <a:ext cx="3617357" cy="556690"/>
            <a:chOff x="0" y="0"/>
            <a:chExt cx="4823143" cy="742254"/>
          </a:xfrm>
        </p:grpSpPr>
        <p:sp>
          <p:nvSpPr>
            <p:cNvPr id="49" name="Freeform 49"/>
            <p:cNvSpPr/>
            <p:nvPr/>
          </p:nvSpPr>
          <p:spPr>
            <a:xfrm>
              <a:off x="0" y="0"/>
              <a:ext cx="4823143" cy="742254"/>
            </a:xfrm>
            <a:custGeom>
              <a:avLst/>
              <a:gdLst/>
              <a:ahLst/>
              <a:cxnLst/>
              <a:rect l="l" t="t" r="r" b="b"/>
              <a:pathLst>
                <a:path w="4823143" h="742254">
                  <a:moveTo>
                    <a:pt x="0" y="0"/>
                  </a:moveTo>
                  <a:lnTo>
                    <a:pt x="4823143" y="0"/>
                  </a:lnTo>
                  <a:lnTo>
                    <a:pt x="4823143" y="742254"/>
                  </a:lnTo>
                  <a:lnTo>
                    <a:pt x="0" y="74225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0" name="TextBox 50"/>
            <p:cNvSpPr txBox="1"/>
            <p:nvPr/>
          </p:nvSpPr>
          <p:spPr>
            <a:xfrm>
              <a:off x="0" y="9525"/>
              <a:ext cx="4823143" cy="732729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2700"/>
                </a:lnSpc>
              </a:pPr>
              <a:r>
                <a:rPr lang="en-US" sz="2500" b="1">
                  <a:solidFill>
                    <a:srgbClr val="3A6193"/>
                  </a:solidFill>
                  <a:latin typeface="Arimo Bold"/>
                  <a:ea typeface="Arimo Bold"/>
                  <a:cs typeface="Arimo Bold"/>
                  <a:sym typeface="Arimo Bold"/>
                </a:rPr>
                <a:t>02 핵심 요약 </a:t>
              </a:r>
            </a:p>
          </p:txBody>
        </p:sp>
      </p:grpSp>
      <p:sp>
        <p:nvSpPr>
          <p:cNvPr id="51" name="AutoShape 51"/>
          <p:cNvSpPr/>
          <p:nvPr/>
        </p:nvSpPr>
        <p:spPr>
          <a:xfrm flipV="1">
            <a:off x="9325462" y="7094476"/>
            <a:ext cx="6232486" cy="0"/>
          </a:xfrm>
          <a:prstGeom prst="line">
            <a:avLst/>
          </a:prstGeom>
          <a:ln w="38100" cap="flat">
            <a:solidFill>
              <a:srgbClr val="545454">
                <a:alpha val="85882"/>
              </a:srgbClr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52" name="Group 52"/>
          <p:cNvGrpSpPr/>
          <p:nvPr/>
        </p:nvGrpSpPr>
        <p:grpSpPr>
          <a:xfrm>
            <a:off x="9554136" y="6537786"/>
            <a:ext cx="3617357" cy="556690"/>
            <a:chOff x="0" y="0"/>
            <a:chExt cx="4823143" cy="742254"/>
          </a:xfrm>
        </p:grpSpPr>
        <p:sp>
          <p:nvSpPr>
            <p:cNvPr id="53" name="Freeform 53"/>
            <p:cNvSpPr/>
            <p:nvPr/>
          </p:nvSpPr>
          <p:spPr>
            <a:xfrm>
              <a:off x="0" y="0"/>
              <a:ext cx="4823143" cy="742254"/>
            </a:xfrm>
            <a:custGeom>
              <a:avLst/>
              <a:gdLst/>
              <a:ahLst/>
              <a:cxnLst/>
              <a:rect l="l" t="t" r="r" b="b"/>
              <a:pathLst>
                <a:path w="4823143" h="742254">
                  <a:moveTo>
                    <a:pt x="0" y="0"/>
                  </a:moveTo>
                  <a:lnTo>
                    <a:pt x="4823143" y="0"/>
                  </a:lnTo>
                  <a:lnTo>
                    <a:pt x="4823143" y="742254"/>
                  </a:lnTo>
                  <a:lnTo>
                    <a:pt x="0" y="742254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4" name="TextBox 54"/>
            <p:cNvSpPr txBox="1"/>
            <p:nvPr/>
          </p:nvSpPr>
          <p:spPr>
            <a:xfrm>
              <a:off x="0" y="9525"/>
              <a:ext cx="4823143" cy="732729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l">
                <a:lnSpc>
                  <a:spcPts val="2700"/>
                </a:lnSpc>
              </a:pPr>
              <a:r>
                <a:rPr lang="en-US" sz="2500" b="1">
                  <a:solidFill>
                    <a:srgbClr val="3A6193"/>
                  </a:solidFill>
                  <a:latin typeface="Arimo Bold"/>
                  <a:ea typeface="Arimo Bold"/>
                  <a:cs typeface="Arimo Bold"/>
                  <a:sym typeface="Arimo Bold"/>
                </a:rPr>
                <a:t>03 향후 계획</a:t>
              </a:r>
            </a:p>
          </p:txBody>
        </p:sp>
      </p:grpSp>
      <p:sp>
        <p:nvSpPr>
          <p:cNvPr id="55" name="TextBox 55"/>
          <p:cNvSpPr txBox="1"/>
          <p:nvPr/>
        </p:nvSpPr>
        <p:spPr>
          <a:xfrm>
            <a:off x="877996" y="7246876"/>
            <a:ext cx="6371664" cy="135344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10211" lvl="1" indent="-205106" algn="l">
              <a:lnSpc>
                <a:spcPts val="2660"/>
              </a:lnSpc>
              <a:buFont typeface="Arial"/>
              <a:buChar char="•"/>
            </a:pPr>
            <a:r>
              <a:rPr lang="en-US" sz="190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AI </a:t>
            </a:r>
            <a:r>
              <a:rPr lang="en-US" sz="190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면접</a:t>
            </a:r>
            <a:r>
              <a:rPr lang="en-US" sz="190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시스템을</a:t>
            </a:r>
            <a:r>
              <a:rPr lang="en-US" sz="190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통해</a:t>
            </a:r>
            <a:r>
              <a:rPr lang="en-US" sz="190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사용자</a:t>
            </a:r>
            <a:r>
              <a:rPr lang="en-US" sz="190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맞춤형</a:t>
            </a:r>
            <a:r>
              <a:rPr lang="en-US" sz="190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질문</a:t>
            </a:r>
            <a:r>
              <a:rPr lang="en-US" sz="190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생성</a:t>
            </a:r>
            <a:r>
              <a:rPr lang="en-US" sz="190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, </a:t>
            </a:r>
            <a:r>
              <a:rPr lang="en-US" sz="190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실시간</a:t>
            </a:r>
            <a:r>
              <a:rPr lang="en-US" sz="190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피드백</a:t>
            </a:r>
            <a:r>
              <a:rPr lang="en-US" sz="190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, </a:t>
            </a:r>
            <a:r>
              <a:rPr lang="en-US" sz="190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보고서</a:t>
            </a:r>
            <a:r>
              <a:rPr lang="en-US" sz="190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자동</a:t>
            </a:r>
            <a:r>
              <a:rPr lang="en-US" sz="190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생성까지</a:t>
            </a:r>
            <a:r>
              <a:rPr lang="en-US" sz="190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통합제공</a:t>
            </a:r>
            <a:endParaRPr lang="en-US" sz="1900" b="1" dirty="0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  <a:p>
            <a:pPr marL="410211" lvl="1" indent="-205106" algn="l">
              <a:lnSpc>
                <a:spcPts val="2660"/>
              </a:lnSpc>
              <a:buFont typeface="Arial"/>
              <a:buChar char="•"/>
            </a:pPr>
            <a:r>
              <a:rPr lang="en-US" sz="190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Gradio</a:t>
            </a:r>
            <a:r>
              <a:rPr lang="en-US" sz="190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기반</a:t>
            </a:r>
            <a:r>
              <a:rPr lang="en-US" sz="190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인터페이스로</a:t>
            </a:r>
            <a:r>
              <a:rPr lang="en-US" sz="190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높은</a:t>
            </a:r>
            <a:r>
              <a:rPr lang="en-US" sz="190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접근성과</a:t>
            </a:r>
            <a:r>
              <a:rPr lang="en-US" sz="190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활용성</a:t>
            </a:r>
            <a:r>
              <a:rPr lang="en-US" sz="190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확보</a:t>
            </a:r>
            <a:endParaRPr lang="en-US" sz="1900" b="1" dirty="0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  <a:p>
            <a:pPr marL="410211" lvl="1" indent="-205106" algn="l">
              <a:lnSpc>
                <a:spcPts val="2660"/>
              </a:lnSpc>
              <a:buFont typeface="Arial"/>
              <a:buChar char="•"/>
            </a:pPr>
            <a:r>
              <a:rPr lang="en-US" sz="190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면접</a:t>
            </a:r>
            <a:r>
              <a:rPr lang="en-US" sz="190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준비의</a:t>
            </a:r>
            <a:r>
              <a:rPr lang="en-US" sz="190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비용</a:t>
            </a:r>
            <a:r>
              <a:rPr lang="en-US" sz="190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효율성</a:t>
            </a:r>
            <a:r>
              <a:rPr lang="en-US" sz="190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및 </a:t>
            </a:r>
            <a:r>
              <a:rPr lang="en-US" sz="190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반복</a:t>
            </a:r>
            <a:r>
              <a:rPr lang="en-US" sz="190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학습</a:t>
            </a:r>
            <a:r>
              <a:rPr lang="en-US" sz="190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효과</a:t>
            </a:r>
            <a:r>
              <a:rPr lang="en-US" sz="190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강화</a:t>
            </a:r>
            <a:endParaRPr lang="en-US" sz="1900" b="1" dirty="0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56" name="TextBox 56"/>
          <p:cNvSpPr txBox="1"/>
          <p:nvPr/>
        </p:nvSpPr>
        <p:spPr>
          <a:xfrm>
            <a:off x="9554136" y="7246876"/>
            <a:ext cx="6371664" cy="9994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10211" lvl="1" indent="-205106" algn="l">
              <a:lnSpc>
                <a:spcPts val="2660"/>
              </a:lnSpc>
              <a:buFont typeface="Arial"/>
              <a:buChar char="•"/>
            </a:pPr>
            <a:r>
              <a:rPr lang="en-US" sz="190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다양한</a:t>
            </a:r>
            <a:r>
              <a:rPr lang="en-US" sz="190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면접</a:t>
            </a:r>
            <a:r>
              <a:rPr lang="en-US" sz="190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유형에</a:t>
            </a:r>
            <a:r>
              <a:rPr lang="en-US" sz="190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대비하기</a:t>
            </a:r>
            <a:r>
              <a:rPr lang="en-US" sz="190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위한</a:t>
            </a:r>
            <a:r>
              <a:rPr lang="en-US" sz="190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질문</a:t>
            </a:r>
            <a:r>
              <a:rPr lang="en-US" sz="190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세트</a:t>
            </a:r>
            <a:r>
              <a:rPr lang="en-US" sz="190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추가</a:t>
            </a:r>
            <a:endParaRPr lang="en-US" sz="1900" b="1" dirty="0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  <a:p>
            <a:pPr marL="410211" lvl="1" indent="-205106" algn="l">
              <a:lnSpc>
                <a:spcPts val="2660"/>
              </a:lnSpc>
              <a:buFont typeface="Arial"/>
              <a:buChar char="•"/>
            </a:pPr>
            <a:r>
              <a:rPr lang="en-US" sz="190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여러</a:t>
            </a:r>
            <a:r>
              <a:rPr lang="en-US" sz="190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유형의</a:t>
            </a:r>
            <a:r>
              <a:rPr lang="en-US" sz="190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면접관</a:t>
            </a:r>
            <a:r>
              <a:rPr lang="en-US" sz="190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역할을</a:t>
            </a:r>
            <a:r>
              <a:rPr lang="en-US" sz="190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시뮬레이션</a:t>
            </a:r>
            <a:r>
              <a:rPr lang="en-US" sz="190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가능하도록</a:t>
            </a:r>
            <a:r>
              <a:rPr lang="en-US" sz="190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개선</a:t>
            </a:r>
            <a:endParaRPr lang="en-US" sz="1900" b="1" dirty="0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  <a:p>
            <a:pPr marL="410211" lvl="1" indent="-205106" algn="l">
              <a:lnSpc>
                <a:spcPts val="2660"/>
              </a:lnSpc>
              <a:buFont typeface="Arial"/>
              <a:buChar char="•"/>
            </a:pPr>
            <a:r>
              <a:rPr lang="en-US" sz="190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실제</a:t>
            </a:r>
            <a:r>
              <a:rPr lang="en-US" sz="190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합격자</a:t>
            </a:r>
            <a:r>
              <a:rPr lang="en-US" sz="190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데이터를</a:t>
            </a:r>
            <a:r>
              <a:rPr lang="en-US" sz="190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기반으로</a:t>
            </a:r>
            <a:r>
              <a:rPr lang="en-US" sz="190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모델</a:t>
            </a:r>
            <a:r>
              <a:rPr lang="en-US" sz="190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훈련을</a:t>
            </a:r>
            <a:r>
              <a:rPr lang="en-US" sz="190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통한</a:t>
            </a:r>
            <a:r>
              <a:rPr lang="en-US" sz="1900" b="1" dirty="0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 </a:t>
            </a:r>
            <a:r>
              <a:rPr lang="en-US" sz="1900" b="1" dirty="0" err="1">
                <a:solidFill>
                  <a:srgbClr val="000000"/>
                </a:solidFill>
                <a:latin typeface="Arimo"/>
                <a:ea typeface="Arimo"/>
                <a:cs typeface="Arimo"/>
                <a:sym typeface="Arimo"/>
              </a:rPr>
              <a:t>개선</a:t>
            </a:r>
            <a:endParaRPr lang="en-US" sz="1900" b="1" dirty="0">
              <a:solidFill>
                <a:srgbClr val="000000"/>
              </a:solidFill>
              <a:latin typeface="Arimo"/>
              <a:ea typeface="Arimo"/>
              <a:cs typeface="Arimo"/>
              <a:sym typeface="Arim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506519" y="607309"/>
            <a:ext cx="1971762" cy="364862"/>
          </a:xfrm>
          <a:custGeom>
            <a:avLst/>
            <a:gdLst/>
            <a:ahLst/>
            <a:cxnLst/>
            <a:rect l="l" t="t" r="r" b="b"/>
            <a:pathLst>
              <a:path w="1971762" h="364862">
                <a:moveTo>
                  <a:pt x="0" y="0"/>
                </a:moveTo>
                <a:lnTo>
                  <a:pt x="1971761" y="0"/>
                </a:lnTo>
                <a:lnTo>
                  <a:pt x="1971761" y="364862"/>
                </a:lnTo>
                <a:lnTo>
                  <a:pt x="0" y="3648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b="-21961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1810358" y="5239199"/>
            <a:ext cx="4112058" cy="361559"/>
            <a:chOff x="0" y="0"/>
            <a:chExt cx="5482744" cy="48207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482744" cy="482078"/>
            </a:xfrm>
            <a:custGeom>
              <a:avLst/>
              <a:gdLst/>
              <a:ahLst/>
              <a:cxnLst/>
              <a:rect l="l" t="t" r="r" b="b"/>
              <a:pathLst>
                <a:path w="5482744" h="482078">
                  <a:moveTo>
                    <a:pt x="0" y="0"/>
                  </a:moveTo>
                  <a:lnTo>
                    <a:pt x="5482744" y="0"/>
                  </a:lnTo>
                  <a:lnTo>
                    <a:pt x="5482744" y="482078"/>
                  </a:lnTo>
                  <a:lnTo>
                    <a:pt x="0" y="48207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5482744" cy="539228"/>
            </a:xfrm>
            <a:prstGeom prst="rect">
              <a:avLst/>
            </a:prstGeom>
          </p:spPr>
          <p:txBody>
            <a:bodyPr lIns="0" tIns="0" rIns="0" bIns="0" rtlCol="0" anchor="t"/>
            <a:lstStyle/>
            <a:p>
              <a:pPr algn="ctr">
                <a:lnSpc>
                  <a:spcPts val="3544"/>
                </a:lnSpc>
              </a:pPr>
              <a:r>
                <a:rPr lang="en-US" sz="2953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rPr>
                <a:t>Make it possible</a:t>
              </a:r>
            </a:p>
          </p:txBody>
        </p:sp>
      </p:grpSp>
      <p:sp>
        <p:nvSpPr>
          <p:cNvPr id="6" name="Freeform 6" descr="텍스트, 클립아트이(가) 표시된 사진  자동 생성된 설명"/>
          <p:cNvSpPr/>
          <p:nvPr/>
        </p:nvSpPr>
        <p:spPr>
          <a:xfrm>
            <a:off x="12078141" y="4361654"/>
            <a:ext cx="3558559" cy="745007"/>
          </a:xfrm>
          <a:custGeom>
            <a:avLst/>
            <a:gdLst/>
            <a:ahLst/>
            <a:cxnLst/>
            <a:rect l="l" t="t" r="r" b="b"/>
            <a:pathLst>
              <a:path w="3558559" h="745007">
                <a:moveTo>
                  <a:pt x="0" y="0"/>
                </a:moveTo>
                <a:lnTo>
                  <a:pt x="3558559" y="0"/>
                </a:lnTo>
                <a:lnTo>
                  <a:pt x="3558559" y="745006"/>
                </a:lnTo>
                <a:lnTo>
                  <a:pt x="0" y="74500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b="-23076"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0" y="-36842"/>
            <a:ext cx="18288000" cy="11254154"/>
          </a:xfrm>
          <a:custGeom>
            <a:avLst/>
            <a:gdLst/>
            <a:ahLst/>
            <a:cxnLst/>
            <a:rect l="l" t="t" r="r" b="b"/>
            <a:pathLst>
              <a:path w="18288000" h="11254154">
                <a:moveTo>
                  <a:pt x="0" y="0"/>
                </a:moveTo>
                <a:lnTo>
                  <a:pt x="18288000" y="0"/>
                </a:lnTo>
                <a:lnTo>
                  <a:pt x="18288000" y="11254154"/>
                </a:lnTo>
                <a:lnTo>
                  <a:pt x="0" y="1125415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448</Words>
  <Application>Microsoft Office PowerPoint</Application>
  <PresentationFormat>사용자 지정</PresentationFormat>
  <Paragraphs>108</Paragraphs>
  <Slides>7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5" baseType="lpstr">
      <vt:lpstr>Arial Bold</vt:lpstr>
      <vt:lpstr>Arimo</vt:lpstr>
      <vt:lpstr>210 옥탑방</vt:lpstr>
      <vt:lpstr>Arial</vt:lpstr>
      <vt:lpstr>Mandali</vt:lpstr>
      <vt:lpstr>Calibri</vt:lpstr>
      <vt:lpstr>Arimo Bold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개발자 트랙 미니프로젝트 2차 조별 발표 템플릿</dc:title>
  <dc:creator>Administrator</dc:creator>
  <cp:lastModifiedBy>하민 조</cp:lastModifiedBy>
  <cp:revision>3</cp:revision>
  <dcterms:created xsi:type="dcterms:W3CDTF">2006-08-16T00:00:00Z</dcterms:created>
  <dcterms:modified xsi:type="dcterms:W3CDTF">2025-05-12T01:35:08Z</dcterms:modified>
  <dc:identifier>DAGm1hbinsM</dc:identifier>
</cp:coreProperties>
</file>

<file path=docProps/thumbnail.jpeg>
</file>